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1" r:id="rId3"/>
    <p:sldId id="285" r:id="rId4"/>
    <p:sldId id="282" r:id="rId5"/>
    <p:sldId id="260" r:id="rId6"/>
    <p:sldId id="286" r:id="rId7"/>
    <p:sldId id="278" r:id="rId8"/>
    <p:sldId id="263" r:id="rId9"/>
    <p:sldId id="271" r:id="rId10"/>
    <p:sldId id="262" r:id="rId11"/>
    <p:sldId id="280" r:id="rId12"/>
    <p:sldId id="272" r:id="rId13"/>
    <p:sldId id="276" r:id="rId14"/>
    <p:sldId id="294" r:id="rId15"/>
    <p:sldId id="295" r:id="rId16"/>
    <p:sldId id="277" r:id="rId17"/>
    <p:sldId id="279" r:id="rId18"/>
    <p:sldId id="273" r:id="rId19"/>
    <p:sldId id="274" r:id="rId20"/>
    <p:sldId id="298" r:id="rId21"/>
    <p:sldId id="299" r:id="rId22"/>
    <p:sldId id="296" r:id="rId23"/>
    <p:sldId id="297" r:id="rId24"/>
    <p:sldId id="259" r:id="rId25"/>
    <p:sldId id="264" r:id="rId26"/>
    <p:sldId id="287" r:id="rId27"/>
    <p:sldId id="292" r:id="rId28"/>
    <p:sldId id="293" r:id="rId29"/>
    <p:sldId id="270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S Diploma" panose="020B0604020202020204"/>
      <p:regular r:id="rId37"/>
    </p:embeddedFont>
    <p:embeddedFont>
      <p:font typeface="TT Firs Medium" panose="02000903020000020003" charset="-52"/>
      <p:bold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XO Thames" panose="020B0604020202020204" charset="0"/>
      <p:regular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ainer's_Mac" initials="A" lastIdx="2" clrIdx="0">
    <p:extLst>
      <p:ext uri="{19B8F6BF-5375-455C-9EA6-DF929625EA0E}">
        <p15:presenceInfo xmlns:p15="http://schemas.microsoft.com/office/powerpoint/2012/main" userId="Azainer's_M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8" y="62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0E2F8-AF17-40EB-8422-28D57DAB91DE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9BA90FA-9525-4984-A32A-17BEC37962F0}">
      <dgm:prSet phldrT="[Текст]"/>
      <dgm:spPr/>
      <dgm:t>
        <a:bodyPr/>
        <a:lstStyle/>
        <a:p>
          <a:r>
            <a:rPr lang="ru-RU" dirty="0"/>
            <a:t>Заявление на обучение подают родители (законные представители)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через региональный портал ГОСУСЛУГИ</a:t>
          </a:r>
        </a:p>
      </dgm:t>
    </dgm:pt>
    <dgm:pt modelId="{785A4156-C54F-468F-A378-435B5A616035}" type="parTrans" cxnId="{77D76385-D366-49F8-A257-DF789F4DC9BF}">
      <dgm:prSet/>
      <dgm:spPr/>
      <dgm:t>
        <a:bodyPr/>
        <a:lstStyle/>
        <a:p>
          <a:endParaRPr lang="ru-RU"/>
        </a:p>
      </dgm:t>
    </dgm:pt>
    <dgm:pt modelId="{1340A37B-37E2-4B5F-9341-633325EB5FFD}" type="sibTrans" cxnId="{77D76385-D366-49F8-A257-DF789F4DC9BF}">
      <dgm:prSet/>
      <dgm:spPr/>
      <dgm:t>
        <a:bodyPr/>
        <a:lstStyle/>
        <a:p>
          <a:endParaRPr lang="ru-RU"/>
        </a:p>
      </dgm:t>
    </dgm:pt>
    <dgm:pt modelId="{1C92DA58-CC20-4D3B-ADD9-58841A7D403D}">
      <dgm:prSet phldrT="[Текст]"/>
      <dgm:spPr/>
      <dgm:t>
        <a:bodyPr/>
        <a:lstStyle/>
        <a:p>
          <a:r>
            <a:rPr lang="ru-RU" dirty="0"/>
            <a:t>Заявление на обучение родители (законные представители) подают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 в Учреждении</a:t>
          </a:r>
        </a:p>
      </dgm:t>
    </dgm:pt>
    <dgm:pt modelId="{77CC21AC-D4ED-48A2-84E8-5F93715D53CE}" type="parTrans" cxnId="{ED965401-92E7-44A2-AAE3-61B8E373B499}">
      <dgm:prSet/>
      <dgm:spPr/>
      <dgm:t>
        <a:bodyPr/>
        <a:lstStyle/>
        <a:p>
          <a:endParaRPr lang="ru-RU"/>
        </a:p>
      </dgm:t>
    </dgm:pt>
    <dgm:pt modelId="{5DDAE84A-A918-4F4A-881D-0A1E678B2E69}" type="sibTrans" cxnId="{ED965401-92E7-44A2-AAE3-61B8E373B499}">
      <dgm:prSet/>
      <dgm:spPr/>
      <dgm:t>
        <a:bodyPr/>
        <a:lstStyle/>
        <a:p>
          <a:endParaRPr lang="ru-RU"/>
        </a:p>
      </dgm:t>
    </dgm:pt>
    <dgm:pt modelId="{54FB5CC0-D851-4BAD-9D6C-36EA29CCBCBE}">
      <dgm:prSet phldrT="[Текст]"/>
      <dgm:spPr/>
      <dgm:t>
        <a:bodyPr/>
        <a:lstStyle/>
        <a:p>
          <a:r>
            <a:rPr lang="ru-RU" dirty="0"/>
            <a:t>Единый электронный журнал регистрации заявлений на обучение</a:t>
          </a:r>
        </a:p>
      </dgm:t>
    </dgm:pt>
    <dgm:pt modelId="{6EC9C686-8C37-4280-8A98-AAE98C82AB74}" type="parTrans" cxnId="{A9806706-F84E-4DD6-8EDF-A086ACCE8E07}">
      <dgm:prSet/>
      <dgm:spPr/>
      <dgm:t>
        <a:bodyPr/>
        <a:lstStyle/>
        <a:p>
          <a:endParaRPr lang="ru-RU"/>
        </a:p>
      </dgm:t>
    </dgm:pt>
    <dgm:pt modelId="{F1C1DC04-B88A-459F-9D75-B47933ECB47C}" type="sibTrans" cxnId="{A9806706-F84E-4DD6-8EDF-A086ACCE8E07}">
      <dgm:prSet/>
      <dgm:spPr/>
      <dgm:t>
        <a:bodyPr/>
        <a:lstStyle/>
        <a:p>
          <a:endParaRPr lang="ru-RU"/>
        </a:p>
      </dgm:t>
    </dgm:pt>
    <dgm:pt modelId="{B8D4BD0B-D6D9-4D11-B85D-2A82B685A3B1}" type="pres">
      <dgm:prSet presAssocID="{2BC0E2F8-AF17-40EB-8422-28D57DAB91DE}" presName="Name0" presStyleCnt="0">
        <dgm:presLayoutVars>
          <dgm:dir/>
          <dgm:resizeHandles val="exact"/>
        </dgm:presLayoutVars>
      </dgm:prSet>
      <dgm:spPr/>
    </dgm:pt>
    <dgm:pt modelId="{337F4F4C-B9A0-43F9-9640-D02D369E6050}" type="pres">
      <dgm:prSet presAssocID="{2BC0E2F8-AF17-40EB-8422-28D57DAB91DE}" presName="vNodes" presStyleCnt="0"/>
      <dgm:spPr/>
    </dgm:pt>
    <dgm:pt modelId="{3943BC47-FF4F-4505-B893-8566727A19F5}" type="pres">
      <dgm:prSet presAssocID="{89BA90FA-9525-4984-A32A-17BEC37962F0}" presName="node" presStyleLbl="node1" presStyleIdx="0" presStyleCnt="3" custScaleX="301320" custScaleY="134266" custLinFactNeighborX="2956" custLinFactNeighborY="44464">
        <dgm:presLayoutVars>
          <dgm:bulletEnabled val="1"/>
        </dgm:presLayoutVars>
      </dgm:prSet>
      <dgm:spPr/>
    </dgm:pt>
    <dgm:pt modelId="{442EAF32-69CC-4FBB-8637-7620049168A8}" type="pres">
      <dgm:prSet presAssocID="{1340A37B-37E2-4B5F-9341-633325EB5FFD}" presName="spacerT" presStyleCnt="0"/>
      <dgm:spPr/>
    </dgm:pt>
    <dgm:pt modelId="{5D255C64-37F3-4C1E-BF87-5C6D2EC29FF9}" type="pres">
      <dgm:prSet presAssocID="{1340A37B-37E2-4B5F-9341-633325EB5FFD}" presName="sibTrans" presStyleLbl="sibTrans2D1" presStyleIdx="0" presStyleCnt="2"/>
      <dgm:spPr/>
    </dgm:pt>
    <dgm:pt modelId="{D368EC33-AD41-4165-92FA-B0B2EAAF5F32}" type="pres">
      <dgm:prSet presAssocID="{1340A37B-37E2-4B5F-9341-633325EB5FFD}" presName="spacerB" presStyleCnt="0"/>
      <dgm:spPr/>
    </dgm:pt>
    <dgm:pt modelId="{DA2782BC-9AD3-4960-8B32-0C9C9AB1C163}" type="pres">
      <dgm:prSet presAssocID="{1C92DA58-CC20-4D3B-ADD9-58841A7D403D}" presName="node" presStyleLbl="node1" presStyleIdx="1" presStyleCnt="3" custScaleX="313979" custScaleY="136514" custLinFactNeighborX="7071" custLinFactNeighborY="9037">
        <dgm:presLayoutVars>
          <dgm:bulletEnabled val="1"/>
        </dgm:presLayoutVars>
      </dgm:prSet>
      <dgm:spPr/>
    </dgm:pt>
    <dgm:pt modelId="{9301593F-3B48-4562-AF7E-73A2F8D1AD8F}" type="pres">
      <dgm:prSet presAssocID="{2BC0E2F8-AF17-40EB-8422-28D57DAB91DE}" presName="sibTransLast" presStyleLbl="sibTrans2D1" presStyleIdx="1" presStyleCnt="2" custScaleX="453454" custScaleY="197294" custLinFactX="-46061" custLinFactNeighborX="-100000" custLinFactNeighborY="-11239"/>
      <dgm:spPr/>
    </dgm:pt>
    <dgm:pt modelId="{209AB98F-DDF2-478C-BFB3-B09BA449EB35}" type="pres">
      <dgm:prSet presAssocID="{2BC0E2F8-AF17-40EB-8422-28D57DAB91DE}" presName="connectorText" presStyleLbl="sibTrans2D1" presStyleIdx="1" presStyleCnt="2"/>
      <dgm:spPr/>
    </dgm:pt>
    <dgm:pt modelId="{C5905259-7AD3-49DB-B2A3-619444859AFE}" type="pres">
      <dgm:prSet presAssocID="{2BC0E2F8-AF17-40EB-8422-28D57DAB91D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D965401-92E7-44A2-AAE3-61B8E373B499}" srcId="{2BC0E2F8-AF17-40EB-8422-28D57DAB91DE}" destId="{1C92DA58-CC20-4D3B-ADD9-58841A7D403D}" srcOrd="1" destOrd="0" parTransId="{77CC21AC-D4ED-48A2-84E8-5F93715D53CE}" sibTransId="{5DDAE84A-A918-4F4A-881D-0A1E678B2E69}"/>
    <dgm:cxn modelId="{A9806706-F84E-4DD6-8EDF-A086ACCE8E07}" srcId="{2BC0E2F8-AF17-40EB-8422-28D57DAB91DE}" destId="{54FB5CC0-D851-4BAD-9D6C-36EA29CCBCBE}" srcOrd="2" destOrd="0" parTransId="{6EC9C686-8C37-4280-8A98-AAE98C82AB74}" sibTransId="{F1C1DC04-B88A-459F-9D75-B47933ECB47C}"/>
    <dgm:cxn modelId="{A39F014F-1000-4A98-A43B-34D8E6C1E618}" type="presOf" srcId="{5DDAE84A-A918-4F4A-881D-0A1E678B2E69}" destId="{9301593F-3B48-4562-AF7E-73A2F8D1AD8F}" srcOrd="0" destOrd="0" presId="urn:microsoft.com/office/officeart/2005/8/layout/equation2"/>
    <dgm:cxn modelId="{69629584-6F5B-4DCD-B581-35318389684B}" type="presOf" srcId="{1C92DA58-CC20-4D3B-ADD9-58841A7D403D}" destId="{DA2782BC-9AD3-4960-8B32-0C9C9AB1C163}" srcOrd="0" destOrd="0" presId="urn:microsoft.com/office/officeart/2005/8/layout/equation2"/>
    <dgm:cxn modelId="{77D76385-D366-49F8-A257-DF789F4DC9BF}" srcId="{2BC0E2F8-AF17-40EB-8422-28D57DAB91DE}" destId="{89BA90FA-9525-4984-A32A-17BEC37962F0}" srcOrd="0" destOrd="0" parTransId="{785A4156-C54F-468F-A378-435B5A616035}" sibTransId="{1340A37B-37E2-4B5F-9341-633325EB5FFD}"/>
    <dgm:cxn modelId="{E1B95F94-B4B4-4352-BC1A-A143783EB7B2}" type="presOf" srcId="{1340A37B-37E2-4B5F-9341-633325EB5FFD}" destId="{5D255C64-37F3-4C1E-BF87-5C6D2EC29FF9}" srcOrd="0" destOrd="0" presId="urn:microsoft.com/office/officeart/2005/8/layout/equation2"/>
    <dgm:cxn modelId="{2B2128A7-2C4F-4E96-9C60-083FC680BBA0}" type="presOf" srcId="{2BC0E2F8-AF17-40EB-8422-28D57DAB91DE}" destId="{B8D4BD0B-D6D9-4D11-B85D-2A82B685A3B1}" srcOrd="0" destOrd="0" presId="urn:microsoft.com/office/officeart/2005/8/layout/equation2"/>
    <dgm:cxn modelId="{DAE954C8-C824-4967-A265-CB7CC3380819}" type="presOf" srcId="{5DDAE84A-A918-4F4A-881D-0A1E678B2E69}" destId="{209AB98F-DDF2-478C-BFB3-B09BA449EB35}" srcOrd="1" destOrd="0" presId="urn:microsoft.com/office/officeart/2005/8/layout/equation2"/>
    <dgm:cxn modelId="{06F742D6-2386-491F-A005-F332ECEE31E0}" type="presOf" srcId="{89BA90FA-9525-4984-A32A-17BEC37962F0}" destId="{3943BC47-FF4F-4505-B893-8566727A19F5}" srcOrd="0" destOrd="0" presId="urn:microsoft.com/office/officeart/2005/8/layout/equation2"/>
    <dgm:cxn modelId="{FACB34E8-46FF-4790-8413-AE0D32774636}" type="presOf" srcId="{54FB5CC0-D851-4BAD-9D6C-36EA29CCBCBE}" destId="{C5905259-7AD3-49DB-B2A3-619444859AFE}" srcOrd="0" destOrd="0" presId="urn:microsoft.com/office/officeart/2005/8/layout/equation2"/>
    <dgm:cxn modelId="{9FF9521B-E8BE-41B0-8770-0647BC3A2542}" type="presParOf" srcId="{B8D4BD0B-D6D9-4D11-B85D-2A82B685A3B1}" destId="{337F4F4C-B9A0-43F9-9640-D02D369E6050}" srcOrd="0" destOrd="0" presId="urn:microsoft.com/office/officeart/2005/8/layout/equation2"/>
    <dgm:cxn modelId="{6F02DBF9-A8E4-4EEE-BCEB-E7B8F59A1A4E}" type="presParOf" srcId="{337F4F4C-B9A0-43F9-9640-D02D369E6050}" destId="{3943BC47-FF4F-4505-B893-8566727A19F5}" srcOrd="0" destOrd="0" presId="urn:microsoft.com/office/officeart/2005/8/layout/equation2"/>
    <dgm:cxn modelId="{BA1DF173-DBBF-4CAC-ABF1-21AE4E3BA689}" type="presParOf" srcId="{337F4F4C-B9A0-43F9-9640-D02D369E6050}" destId="{442EAF32-69CC-4FBB-8637-7620049168A8}" srcOrd="1" destOrd="0" presId="urn:microsoft.com/office/officeart/2005/8/layout/equation2"/>
    <dgm:cxn modelId="{210310CB-3CEB-4906-809B-FC8B6C970F5B}" type="presParOf" srcId="{337F4F4C-B9A0-43F9-9640-D02D369E6050}" destId="{5D255C64-37F3-4C1E-BF87-5C6D2EC29FF9}" srcOrd="2" destOrd="0" presId="urn:microsoft.com/office/officeart/2005/8/layout/equation2"/>
    <dgm:cxn modelId="{9A82264B-5C83-48AF-A217-E7B71EC9138F}" type="presParOf" srcId="{337F4F4C-B9A0-43F9-9640-D02D369E6050}" destId="{D368EC33-AD41-4165-92FA-B0B2EAAF5F32}" srcOrd="3" destOrd="0" presId="urn:microsoft.com/office/officeart/2005/8/layout/equation2"/>
    <dgm:cxn modelId="{4AABBCA9-FA06-45A8-9FF8-2DEB969E24E0}" type="presParOf" srcId="{337F4F4C-B9A0-43F9-9640-D02D369E6050}" destId="{DA2782BC-9AD3-4960-8B32-0C9C9AB1C163}" srcOrd="4" destOrd="0" presId="urn:microsoft.com/office/officeart/2005/8/layout/equation2"/>
    <dgm:cxn modelId="{0013197D-C742-470C-B7E2-E167AE6C9F3D}" type="presParOf" srcId="{B8D4BD0B-D6D9-4D11-B85D-2A82B685A3B1}" destId="{9301593F-3B48-4562-AF7E-73A2F8D1AD8F}" srcOrd="1" destOrd="0" presId="urn:microsoft.com/office/officeart/2005/8/layout/equation2"/>
    <dgm:cxn modelId="{8C690D2D-2F03-4E99-A112-CE499363E2A5}" type="presParOf" srcId="{9301593F-3B48-4562-AF7E-73A2F8D1AD8F}" destId="{209AB98F-DDF2-478C-BFB3-B09BA449EB35}" srcOrd="0" destOrd="0" presId="urn:microsoft.com/office/officeart/2005/8/layout/equation2"/>
    <dgm:cxn modelId="{976E0C01-AA91-45DA-BCAA-5A11FF18F85C}" type="presParOf" srcId="{B8D4BD0B-D6D9-4D11-B85D-2A82B685A3B1}" destId="{C5905259-7AD3-49DB-B2A3-619444859AF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3BC47-FF4F-4505-B893-8566727A19F5}">
      <dsp:nvSpPr>
        <dsp:cNvPr id="0" name=""/>
        <dsp:cNvSpPr/>
      </dsp:nvSpPr>
      <dsp:spPr>
        <a:xfrm>
          <a:off x="1307014" y="57476"/>
          <a:ext cx="4576140" cy="2039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Заявление на обучение подают родители (законные представители)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через региональный портал ГОСУСЛУГИ</a:t>
          </a:r>
        </a:p>
      </dsp:txBody>
      <dsp:txXfrm>
        <a:off x="1977174" y="356095"/>
        <a:ext cx="3235820" cy="1441857"/>
      </dsp:txXfrm>
    </dsp:sp>
    <dsp:sp modelId="{5D255C64-37F3-4C1E-BF87-5C6D2EC29FF9}">
      <dsp:nvSpPr>
        <dsp:cNvPr id="0" name=""/>
        <dsp:cNvSpPr/>
      </dsp:nvSpPr>
      <dsp:spPr>
        <a:xfrm>
          <a:off x="3109770" y="2165057"/>
          <a:ext cx="880844" cy="8808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226526" y="2501892"/>
        <a:ext cx="647332" cy="207174"/>
      </dsp:txXfrm>
    </dsp:sp>
    <dsp:sp modelId="{DA2782BC-9AD3-4960-8B32-0C9C9AB1C163}">
      <dsp:nvSpPr>
        <dsp:cNvPr id="0" name=""/>
        <dsp:cNvSpPr/>
      </dsp:nvSpPr>
      <dsp:spPr>
        <a:xfrm>
          <a:off x="1273383" y="3171864"/>
          <a:ext cx="4768392" cy="2073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Заявление на обучение родители (законные представители) подают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 в Учреждении</a:t>
          </a:r>
        </a:p>
      </dsp:txBody>
      <dsp:txXfrm>
        <a:off x="1971698" y="3475482"/>
        <a:ext cx="3371762" cy="1465999"/>
      </dsp:txXfrm>
    </dsp:sp>
    <dsp:sp modelId="{9301593F-3B48-4562-AF7E-73A2F8D1AD8F}">
      <dsp:nvSpPr>
        <dsp:cNvPr id="0" name=""/>
        <dsp:cNvSpPr/>
      </dsp:nvSpPr>
      <dsp:spPr>
        <a:xfrm rot="21579010">
          <a:off x="4867486" y="2013395"/>
          <a:ext cx="1931957" cy="1114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867489" y="2237341"/>
        <a:ext cx="1597570" cy="668773"/>
      </dsp:txXfrm>
    </dsp:sp>
    <dsp:sp modelId="{C5905259-7AD3-49DB-B2A3-619444859AFE}">
      <dsp:nvSpPr>
        <dsp:cNvPr id="0" name=""/>
        <dsp:cNvSpPr/>
      </dsp:nvSpPr>
      <dsp:spPr>
        <a:xfrm>
          <a:off x="6845607" y="1103852"/>
          <a:ext cx="3037395" cy="3037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Единый электронный журнал регистрации заявлений на обучение</a:t>
          </a:r>
        </a:p>
      </dsp:txBody>
      <dsp:txXfrm>
        <a:off x="7290423" y="1548668"/>
        <a:ext cx="2147763" cy="214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4A7F6-A48C-074D-BE40-3C93BFA05C2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CD52-EEAD-F94E-9345-EE9458B3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15CD-EBD2-CE44-92A8-D97C136C9AE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8607-1EF8-E44B-B0CD-AB42C41B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7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1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7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39E2D7E9-33FA-40C2-BF44-61953D47E2A6}" type="datetimeFigureOut">
              <a:rPr lang="ru-RU" smtClean="0"/>
              <a:pPr/>
              <a:t>19.07.2023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23CCDAA-DAAD-455F-8BAF-6972789919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hor1.surgut.muzkult.ru/reguiments/%D0%BA%D1%80%D0%B8%D1%82%D0%B5%D1%80%D0%B8%D0%B8%20%D0%BE%D1%82%D0%B1%D0%BE%D1%80%D0%B0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df"/><Relationship Id="rId5" Type="http://schemas.openxmlformats.org/officeDocument/2006/relationships/image" Target="../media/image21.png"/><Relationship Id="rId4" Type="http://schemas.openxmlformats.org/officeDocument/2006/relationships/image" Target="../media/image2.pdf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df"/><Relationship Id="rId5" Type="http://schemas.openxmlformats.org/officeDocument/2006/relationships/image" Target="../media/image21.png"/><Relationship Id="rId4" Type="http://schemas.openxmlformats.org/officeDocument/2006/relationships/image" Target="../media/image2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d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d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d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2285"/>
              </p:ext>
            </p:extLst>
          </p:nvPr>
        </p:nvGraphicFramePr>
        <p:xfrm>
          <a:off x="2628900" y="0"/>
          <a:ext cx="95229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Image" r:id="rId4" imgW="12330000" imgH="9091800" progId="Photoshop.Image.21">
                  <p:embed/>
                </p:oleObj>
              </mc:Choice>
              <mc:Fallback>
                <p:oleObj name="Image" r:id="rId4" imgW="12330000" imgH="9091800" progId="Photoshop.Image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8900" y="0"/>
                        <a:ext cx="95229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839" y="2096428"/>
            <a:ext cx="4665396" cy="3452681"/>
          </a:xfrm>
        </p:spPr>
        <p:txBody>
          <a:bodyPr anchor="t">
            <a:normAutofit/>
          </a:bodyPr>
          <a:lstStyle/>
          <a:p>
            <a:endParaRPr lang="ru-RU" sz="2400" spc="300" dirty="0">
              <a:solidFill>
                <a:srgbClr val="0070C0"/>
              </a:solidFill>
              <a:latin typeface="TT Firs Medium" panose="02000903020000020003" pitchFamily="50" charset="0"/>
              <a:cs typeface="Verdana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991032" y="538376"/>
            <a:ext cx="3583860" cy="75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spc="300" dirty="0">
              <a:latin typeface="DS Diploma" panose="020B0706020207050204" pitchFamily="33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644" y="-1"/>
            <a:ext cx="6020644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014" y="1833775"/>
            <a:ext cx="4239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300" dirty="0">
                <a:solidFill>
                  <a:srgbClr val="0070C0"/>
                </a:solidFill>
                <a:latin typeface="TT Firs Medium" panose="02000903020000020003" pitchFamily="50" charset="0"/>
                <a:cs typeface="Verdana"/>
              </a:rPr>
              <a:t>ОРГАНИЗАЦИЯ ПРИЁМНОЙ КАМПАНИИ  В СЕВАСТОПОЛЬСКОЙ ДЕТСКОЙ ШКОЛЕ ИСКУССТВ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3" y="789733"/>
            <a:ext cx="643255" cy="7791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72684" y="726747"/>
            <a:ext cx="3349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300" dirty="0">
                <a:latin typeface="DS Diploma" panose="020B0706020207050204" pitchFamily="33" charset="0"/>
              </a:rPr>
              <a:t>департамент культуры </a:t>
            </a:r>
          </a:p>
          <a:p>
            <a:r>
              <a:rPr lang="ru-RU" spc="300" dirty="0">
                <a:latin typeface="DS Diploma" panose="020B0706020207050204" pitchFamily="33" charset="0"/>
              </a:rPr>
              <a:t>города Севастополя</a:t>
            </a:r>
          </a:p>
        </p:txBody>
      </p:sp>
    </p:spTree>
    <p:extLst>
      <p:ext uri="{BB962C8B-B14F-4D97-AF65-F5344CB8AC3E}">
        <p14:creationId xmlns:p14="http://schemas.microsoft.com/office/powerpoint/2010/main" val="14408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700" y="254000"/>
            <a:ext cx="8229601" cy="551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spc="300" dirty="0">
                <a:solidFill>
                  <a:schemeClr val="bg1"/>
                </a:solidFill>
                <a:cs typeface="Verdana"/>
              </a:rPr>
              <a:t>АЛГОРИТМ ПОСТУПЛЕНИЯ В «СДШИ»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1600" b="1" spc="300" dirty="0">
              <a:solidFill>
                <a:prstClr val="white"/>
              </a:solidFill>
              <a:latin typeface="TT Firs Medium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Verdana"/>
            </a:endParaRPr>
          </a:p>
        </p:txBody>
      </p:sp>
      <p:pic>
        <p:nvPicPr>
          <p:cNvPr id="7" name="Picture 6" descr="Sevastopol_coat_on_arms_png-01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4825" y="99249"/>
            <a:ext cx="491299" cy="595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399" y="805785"/>
            <a:ext cx="12039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     При подаче заявления лично в СДШИ предоставляются:</a:t>
            </a:r>
          </a:p>
          <a:p>
            <a:endParaRPr lang="ru-RU" sz="800" b="1" dirty="0"/>
          </a:p>
          <a:p>
            <a:endParaRPr lang="ru-RU" sz="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документ, удостоверяющего личность родителя (законного представителя) поступающего (предъявляется для идентификации личности заявителя) или документ, подтверждающий право законного представителя  поступающего несовершеннолетнего;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свидетельство о рождении поступающего или паспорт для поступающих старше 14 лет,  и копии документов.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медицинская справка о группе здоровья, подтверждающая возможность осваивать программы с усиленной физической нагрузкой (хореография, театральное искусство): форма - Приложение N 4 к Порядку проведения профилактических медицинских осмотров несовершеннолетних, утверждённому приказом Министерства здравоохранения РФ от 10 августа 2017 г. N 514н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документ, удостоверяющий льготную категорию поступающего (при наличии) и его копия.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5445" y="6654800"/>
            <a:ext cx="12217443" cy="10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621389"/>
            <a:ext cx="11811000" cy="127034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ВАЖНО!!!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1" y="1221232"/>
            <a:ext cx="11407384" cy="54335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 На каждую выбранную программу подаётся </a:t>
            </a:r>
            <a:r>
              <a:rPr lang="ru-RU" sz="2000" b="1" dirty="0"/>
              <a:t>отдельное заявление, </a:t>
            </a:r>
            <a:r>
              <a:rPr lang="ru-RU" sz="2000" dirty="0"/>
              <a:t>включая   платное отделение.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 Результат предоставления услуги «приём заявления на обучение» или «отказ в приёме заявления  на обучение» предоставляется в течение </a:t>
            </a:r>
            <a:r>
              <a:rPr lang="ru-RU" sz="4000" b="1" dirty="0">
                <a:solidFill>
                  <a:schemeClr val="accent1"/>
                </a:solidFill>
              </a:rPr>
              <a:t>7 </a:t>
            </a:r>
            <a:r>
              <a:rPr lang="ru-RU" sz="2000" dirty="0"/>
              <a:t>рабочих дней.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b="1" dirty="0"/>
              <a:t>Регистрационный номер </a:t>
            </a:r>
            <a:r>
              <a:rPr lang="ru-RU" sz="2000" dirty="0"/>
              <a:t>Вашего заявления </a:t>
            </a:r>
            <a:r>
              <a:rPr lang="ru-RU" sz="2000" b="1" dirty="0"/>
              <a:t>является </a:t>
            </a:r>
            <a:r>
              <a:rPr lang="ru-RU" sz="2000" dirty="0"/>
              <a:t>индивидуальным</a:t>
            </a:r>
            <a:r>
              <a:rPr lang="ru-RU" sz="2000" b="1" dirty="0"/>
              <a:t> номером участника вступительного отбора;</a:t>
            </a:r>
            <a:endParaRPr lang="ru-RU" sz="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Закон не ограничивает Вас в количестве выбранных программ, но необходимо учитывать, что при зачислении на обучение </a:t>
            </a:r>
            <a:r>
              <a:rPr lang="ru-RU" sz="2000" b="1" dirty="0">
                <a:solidFill>
                  <a:schemeClr val="tx2"/>
                </a:solidFill>
              </a:rPr>
              <a:t>недельная аудиторная нагрузка </a:t>
            </a:r>
            <a:r>
              <a:rPr lang="ru-RU" sz="2000" dirty="0">
                <a:solidFill>
                  <a:schemeClr val="tx2"/>
                </a:solidFill>
              </a:rPr>
              <a:t>учащегося </a:t>
            </a:r>
            <a:r>
              <a:rPr lang="ru-RU" sz="2000" b="1" dirty="0">
                <a:solidFill>
                  <a:schemeClr val="tx2"/>
                </a:solidFill>
              </a:rPr>
              <a:t>не должна превышать </a:t>
            </a:r>
            <a:r>
              <a:rPr lang="ru-RU" sz="4000" b="1" dirty="0">
                <a:solidFill>
                  <a:schemeClr val="accent1"/>
                </a:solidFill>
              </a:rPr>
              <a:t>14</a:t>
            </a:r>
            <a:r>
              <a:rPr lang="ru-RU" sz="2000" b="1" dirty="0">
                <a:solidFill>
                  <a:schemeClr val="tx2"/>
                </a:solidFill>
              </a:rPr>
              <a:t> часов в неделю.                                                    </a:t>
            </a:r>
            <a:r>
              <a:rPr lang="ru-RU" sz="2000" dirty="0"/>
              <a:t>(Приказ Минкультуры России от 02.06.2021 N 754)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70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091" y="73025"/>
            <a:ext cx="493819" cy="597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26600" y="73026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90501"/>
            <a:ext cx="8686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prstClr val="white"/>
                </a:solidFill>
                <a:latin typeface="TT Firs Medium"/>
                <a:cs typeface="Verdana"/>
              </a:rPr>
              <a:t>ОБРАТИТЕ ВНИМАНИЕ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pc="300" dirty="0">
              <a:solidFill>
                <a:schemeClr val="bg1"/>
              </a:solidFill>
              <a:cs typeface="Verdan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4800"/>
            <a:ext cx="12217443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87148"/>
            <a:ext cx="11963400" cy="262090"/>
          </a:xfrm>
        </p:spPr>
        <p:txBody>
          <a:bodyPr>
            <a:noAutofit/>
          </a:bodyPr>
          <a:lstStyle/>
          <a:p>
            <a:br>
              <a:rPr lang="ru-RU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/>
              <a:t>5</a:t>
            </a:r>
            <a:r>
              <a:rPr lang="ru-RU" sz="2800" dirty="0"/>
              <a:t>. </a:t>
            </a:r>
            <a:r>
              <a:rPr lang="ru-RU" sz="3200" dirty="0"/>
              <a:t>ГОТОВИМСЯ  К  КОНКУРСНОМУ ОТБОРУ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" y="1265129"/>
            <a:ext cx="11709922" cy="5273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Вся информация  – время, дата, </a:t>
            </a:r>
            <a:r>
              <a:rPr lang="ru-RU" sz="2400" b="1" dirty="0"/>
              <a:t>форма и содержание отбора, критерии оценивания  </a:t>
            </a:r>
            <a:r>
              <a:rPr lang="ru-RU" sz="2400" dirty="0"/>
              <a:t>публикуются </a:t>
            </a:r>
            <a:r>
              <a:rPr lang="ru-RU" sz="2400" b="1" dirty="0"/>
              <a:t>на официальном сайте Учреждения и на информационном стенде.</a:t>
            </a:r>
            <a:endParaRPr lang="ru-RU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400" b="1" dirty="0"/>
              <a:t>Найдите</a:t>
            </a:r>
            <a:r>
              <a:rPr lang="ru-RU" sz="2400" dirty="0"/>
              <a:t> по индивидуальному номеру участника вступительного отбора </a:t>
            </a:r>
            <a:r>
              <a:rPr lang="ru-RU" sz="2400" b="1" dirty="0"/>
              <a:t>группу, к которой прикреплён Ваш ребёнок</a:t>
            </a:r>
            <a:r>
              <a:rPr lang="ru-RU" sz="2400" dirty="0"/>
              <a:t>, время и дату вступительного отбора, на который вы должны прибыть.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Изучите</a:t>
            </a:r>
            <a:r>
              <a:rPr lang="ru-RU" sz="2400" dirty="0"/>
              <a:t> Правила приёма на выбранную программу, содержание, критерии оценивания и требования конкурсного отбора.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600" dirty="0"/>
          </a:p>
          <a:p>
            <a:pPr>
              <a:buFont typeface="Wingdings" panose="05000000000000000000" pitchFamily="2" charset="2"/>
              <a:buChar char="ü"/>
            </a:pPr>
            <a:endParaRPr lang="ru-RU" sz="72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217400" cy="698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57359" y="0"/>
            <a:ext cx="2634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186" y="62713"/>
            <a:ext cx="481626" cy="57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" y="6667500"/>
            <a:ext cx="12217443" cy="76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6300" y="0"/>
            <a:ext cx="8517699" cy="62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>
                    <a:lumMod val="95000"/>
                  </a:schemeClr>
                </a:solidFill>
                <a:cs typeface="Verdana"/>
              </a:rPr>
              <a:t>АЛГОРИТМ ПОСТУПЛЕНИЯ В «СДШИ»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spc="300" dirty="0">
              <a:solidFill>
                <a:prstClr val="white"/>
              </a:solidFill>
              <a:latin typeface="TT Firs Medium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186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94" y="1064712"/>
            <a:ext cx="11738106" cy="13355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dirty="0"/>
              <a:t>Поступающие на предпрофессиональные  программы: </a:t>
            </a:r>
            <a:br>
              <a:rPr lang="ru-RU" sz="2700" dirty="0"/>
            </a:br>
            <a:r>
              <a:rPr lang="ru-RU" sz="2400" b="1" dirty="0"/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«ДЕКОРАТИВНО-ПРИКЛАДНОЕ ТВОРЧЕСТВО», «ДИЗАЙН», «АРХИТЕКТУРА» </a:t>
            </a:r>
            <a:r>
              <a:rPr lang="ru-RU" sz="2700" dirty="0"/>
              <a:t>приглашаются на вступительные отборы по предметам</a:t>
            </a:r>
            <a:br>
              <a:rPr lang="ru-RU" sz="2700" dirty="0"/>
            </a:br>
            <a:r>
              <a:rPr lang="ru-RU" sz="2700" dirty="0"/>
              <a:t> «Живопись», «Рисунок», «Композиция».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94" y="2400300"/>
            <a:ext cx="11862148" cy="44577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sz="2400" dirty="0"/>
              <a:t>Продолжительность творческого отбора  по каждому предмету –                       </a:t>
            </a:r>
            <a:r>
              <a:rPr lang="ru-RU" sz="4000" b="1" dirty="0">
                <a:solidFill>
                  <a:schemeClr val="accent1"/>
                </a:solidFill>
              </a:rPr>
              <a:t>4 </a:t>
            </a:r>
            <a:r>
              <a:rPr lang="ru-RU" sz="2400" dirty="0"/>
              <a:t>академических часа (академический час – 45 мин.)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Форма отбора – групповая (</a:t>
            </a:r>
            <a:r>
              <a:rPr lang="ru-RU" sz="4000" b="1" dirty="0">
                <a:solidFill>
                  <a:schemeClr val="accent1"/>
                </a:solidFill>
              </a:rPr>
              <a:t>10</a:t>
            </a:r>
            <a:r>
              <a:rPr lang="ru-RU" sz="2400" dirty="0"/>
              <a:t> чел. группа)</a:t>
            </a:r>
          </a:p>
          <a:p>
            <a:pPr marL="0" indent="0">
              <a:buNone/>
            </a:pPr>
            <a:endParaRPr lang="ru-R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Учреждение предоставляет рабочее место, бумагу для творческой работы, ёмкость для воды. </a:t>
            </a:r>
            <a:r>
              <a:rPr lang="ru-RU" sz="2400" b="1" dirty="0"/>
              <a:t>Художественные материалы и ветошь участники приносят самостоятельно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Участнику необходимо иметь средства для защиты одежды (фартук, нарукавники </a:t>
            </a:r>
            <a:r>
              <a:rPr lang="ru-RU" sz="2400" dirty="0" err="1"/>
              <a:t>и.т.д</a:t>
            </a:r>
            <a:r>
              <a:rPr lang="ru-RU" sz="2400" dirty="0"/>
              <a:t>.). Форма одежды свободная, удобная для работы.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Присутствие на отборе посторонних не допускается.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4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708" y="29815"/>
            <a:ext cx="554784" cy="670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75800" y="139700"/>
            <a:ext cx="261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000" y="139699"/>
            <a:ext cx="66167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361387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41" y="263048"/>
            <a:ext cx="10865480" cy="165465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Для зачисления на общеразвивающую программу </a:t>
            </a:r>
            <a:br>
              <a:rPr lang="ru-RU" sz="2800" dirty="0"/>
            </a:br>
            <a:r>
              <a:rPr lang="ru-RU" sz="2800" dirty="0">
                <a:solidFill>
                  <a:schemeClr val="accent1"/>
                </a:solidFill>
              </a:rPr>
              <a:t>«Основы искусства архитектуры»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27968"/>
            <a:ext cx="12192001" cy="5248406"/>
          </a:xfrm>
        </p:spPr>
        <p:txBody>
          <a:bodyPr>
            <a:normAutofit lnSpcReduction="10000"/>
          </a:bodyPr>
          <a:lstStyle/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dirty="0"/>
              <a:t>предусмотрен индивидуальный отбор в </a:t>
            </a:r>
            <a:r>
              <a:rPr lang="ru-RU" sz="3200" b="1" dirty="0">
                <a:solidFill>
                  <a:schemeClr val="accent1"/>
                </a:solidFill>
              </a:rPr>
              <a:t>2</a:t>
            </a:r>
            <a:r>
              <a:rPr lang="ru-RU" dirty="0"/>
              <a:t> </a:t>
            </a:r>
            <a:r>
              <a:rPr lang="ru-RU" b="1" dirty="0"/>
              <a:t>этапа</a:t>
            </a:r>
            <a:r>
              <a:rPr lang="ru-RU" dirty="0"/>
              <a:t>:</a:t>
            </a:r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r>
              <a:rPr lang="ru-RU" b="1" dirty="0"/>
              <a:t>выполнения творческого задания </a:t>
            </a:r>
            <a:r>
              <a:rPr lang="ru-RU" dirty="0"/>
              <a:t>– рисунка композиции  из 2х объёмных геометрических фигур (материал – карандаш,                формат работы А4);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dirty="0"/>
              <a:t>-   продолжительность работы </a:t>
            </a:r>
            <a:r>
              <a:rPr lang="ru-RU" sz="3200" b="1" dirty="0">
                <a:solidFill>
                  <a:schemeClr val="accent1"/>
                </a:solidFill>
              </a:rPr>
              <a:t>3</a:t>
            </a:r>
            <a:r>
              <a:rPr lang="ru-RU" dirty="0"/>
              <a:t> академических часа; 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ru-RU" dirty="0"/>
              <a:t>Просмотр </a:t>
            </a:r>
            <a:r>
              <a:rPr lang="ru-RU" b="1" dirty="0"/>
              <a:t>творческого портфолио</a:t>
            </a:r>
            <a:r>
              <a:rPr lang="ru-RU" sz="800" dirty="0"/>
              <a:t>, </a:t>
            </a:r>
            <a:r>
              <a:rPr lang="ru-RU" dirty="0"/>
              <a:t>(не менее 5 работ: формат А3, А4, выполненных в различных техниках (карандаш, акварель, гуашь). Объёмные композиции можно представить фотографиями.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dirty="0"/>
              <a:t>-  Баллы полученные в каждом этапе суммируются.</a:t>
            </a: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b="1" dirty="0"/>
              <a:t>Критерии отбора</a:t>
            </a:r>
            <a:r>
              <a:rPr lang="ru-RU" dirty="0"/>
              <a:t>: выстраивание художественной композиции, </a:t>
            </a:r>
            <a:r>
              <a:rPr lang="ru-RU" dirty="0" err="1"/>
              <a:t>компановка</a:t>
            </a:r>
            <a:r>
              <a:rPr lang="ru-RU" dirty="0"/>
              <a:t> на листе, соответствие пропорций, передача светотени техника рисунка, аккуратность выполнения работы.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endParaRPr lang="ru-RU" sz="800" dirty="0"/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endParaRPr lang="ru-RU" sz="800" dirty="0"/>
          </a:p>
          <a:p>
            <a:pPr marL="0" lvl="1" indent="0">
              <a:spcBef>
                <a:spcPts val="1000"/>
              </a:spcBef>
              <a:buNone/>
            </a:pPr>
            <a:endParaRPr lang="ru-RU" dirty="0"/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4084"/>
            <a:ext cx="12217443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780" y="0"/>
            <a:ext cx="506012" cy="6157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03793" y="1"/>
            <a:ext cx="2513649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400" y="88901"/>
            <a:ext cx="8737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11436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754" y="727892"/>
            <a:ext cx="11799518" cy="978038"/>
          </a:xfrm>
        </p:spPr>
        <p:txBody>
          <a:bodyPr>
            <a:noAutofit/>
          </a:bodyPr>
          <a:lstStyle/>
          <a:p>
            <a:r>
              <a:rPr lang="ru-RU" sz="2800" dirty="0"/>
              <a:t>ДООП «Основы изобразительного искусства»</a:t>
            </a:r>
            <a:br>
              <a:rPr lang="ru-RU" sz="2800" dirty="0"/>
            </a:br>
            <a:r>
              <a:rPr lang="ru-RU" sz="2800" dirty="0"/>
              <a:t>ДООП «Декоративно-прикладное искусство»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619" y="1705930"/>
            <a:ext cx="11299154" cy="515207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Творческий отбор в виде выполнения </a:t>
            </a:r>
            <a:r>
              <a:rPr lang="ru-RU" sz="3200" b="1" dirty="0">
                <a:solidFill>
                  <a:schemeClr val="accent1"/>
                </a:solidFill>
              </a:rPr>
              <a:t>2</a:t>
            </a:r>
            <a:r>
              <a:rPr lang="ru-RU" sz="2400" b="1" dirty="0">
                <a:solidFill>
                  <a:schemeClr val="accent1"/>
                </a:solidFill>
              </a:rPr>
              <a:t>х </a:t>
            </a:r>
            <a:r>
              <a:rPr lang="ru-RU" sz="2400" dirty="0"/>
              <a:t>тестовых заданий по композиции: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    1. Преобразовать заданные линии в изображения;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    2. Рисунок простого предмета (кружка);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 Материал: </a:t>
            </a:r>
            <a:r>
              <a:rPr lang="ru-RU" sz="2400" dirty="0"/>
              <a:t>бумага А4, простой и цветные карандаши;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Продолжительность</a:t>
            </a:r>
            <a:r>
              <a:rPr lang="ru-RU" sz="2400" dirty="0"/>
              <a:t> творческого отбора </a:t>
            </a:r>
            <a:r>
              <a:rPr lang="ru-RU" sz="3200" b="1" dirty="0">
                <a:solidFill>
                  <a:schemeClr val="accent1"/>
                </a:solidFill>
              </a:rPr>
              <a:t>2</a:t>
            </a:r>
            <a:r>
              <a:rPr lang="ru-RU" sz="3200" dirty="0"/>
              <a:t> </a:t>
            </a:r>
            <a:r>
              <a:rPr lang="ru-RU" sz="2400" dirty="0"/>
              <a:t>академических часа (по 45 минут) с перерывом </a:t>
            </a:r>
            <a:r>
              <a:rPr lang="ru-RU" sz="3200" b="1" dirty="0">
                <a:solidFill>
                  <a:schemeClr val="accent1"/>
                </a:solidFill>
              </a:rPr>
              <a:t>5</a:t>
            </a:r>
            <a:r>
              <a:rPr lang="ru-RU" sz="2400" dirty="0"/>
              <a:t> минут.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Форма отбора </a:t>
            </a:r>
            <a:r>
              <a:rPr lang="ru-RU" sz="2400" dirty="0"/>
              <a:t>– групповая;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/>
              <a:t>Критерии оценивания: </a:t>
            </a:r>
            <a:r>
              <a:rPr lang="ru-RU" sz="2400" dirty="0"/>
              <a:t>творческая фантазия, чувство формы и пропорции, владение художественным материалом, компоновка на листе, подбор колористического и тонового решения, аккуратность выполнения.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14574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524" y="29815"/>
            <a:ext cx="554784" cy="6706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13309" y="45057"/>
            <a:ext cx="2704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4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8619" y="200417"/>
            <a:ext cx="860538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142794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43" y="828100"/>
            <a:ext cx="12217443" cy="997525"/>
          </a:xfrm>
        </p:spPr>
        <p:txBody>
          <a:bodyPr>
            <a:normAutofit/>
          </a:bodyPr>
          <a:lstStyle/>
          <a:p>
            <a:pPr algn="ctr"/>
            <a:r>
              <a:rPr lang="ru-RU" sz="2700" dirty="0"/>
              <a:t>Для зачисления на общеразвивающие программы </a:t>
            </a:r>
            <a:br>
              <a:rPr lang="ru-RU" sz="2700" dirty="0"/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«Основы печатной графики»,  «Графический дизайн»,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443" y="1922808"/>
            <a:ext cx="12103143" cy="483359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предусмотрен индивидуальный отбор в форме собеседования  и просмотра творческого портфолио;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Портфолио должно содержать краткую информацию о поступающем, перечень представленных работ (формат А3, А4), выполненных в различных техниках (карандаш, акварель, гуашь). Объёмные композиции можно представить фотографиями.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Результатом индивидуального отбора является оценка изобразительной грамотности поступающих, проявление интереса и компетенции в области направления выбранной программы.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Для поступающих на ДООП «Графический дизайн» собеседование направлено на выявление навыков пользователя компьютером.</a:t>
            </a:r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29815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16850"/>
            <a:ext cx="508000" cy="614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80600" y="127000"/>
            <a:ext cx="2197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27001"/>
            <a:ext cx="86868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2078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6159"/>
            <a:ext cx="12192000" cy="1270532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Отделение : «Музыка»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/>
              <a:t>ДООП «Академическое хоровое пение», </a:t>
            </a:r>
            <a:br>
              <a:rPr lang="ru-RU" sz="2800" b="1" dirty="0"/>
            </a:br>
            <a:r>
              <a:rPr lang="ru-RU" sz="2800" b="1" dirty="0"/>
              <a:t>«Искусство эстрадного вокала»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3200" b="1" spc="300" dirty="0">
                <a:solidFill>
                  <a:schemeClr val="bg1"/>
                </a:solidFill>
                <a:cs typeface="Verdana"/>
              </a:rPr>
              <a:t>ОНКУРСНЫЙ ОТБОР ПОСТУПАЮЩИХ</a:t>
            </a:r>
            <a:br>
              <a:rPr lang="ru-RU" sz="3200" b="1" spc="300" dirty="0">
                <a:solidFill>
                  <a:schemeClr val="bg1"/>
                </a:solidFill>
                <a:cs typeface="Verdana"/>
              </a:rPr>
            </a:b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892299"/>
            <a:ext cx="11404600" cy="4965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Отбор проводится</a:t>
            </a:r>
            <a:r>
              <a:rPr lang="ru-RU" sz="2000" b="1" dirty="0"/>
              <a:t> в форме индивидуального прослушивания с просмотром творческих заданий.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/>
              <a:t> </a:t>
            </a:r>
            <a:r>
              <a:rPr lang="ru-RU" sz="2000" dirty="0"/>
              <a:t>Продолжительность отбора – 10-12 мин.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 Поступающий должен исполнить подготовленный заранее сольный вокальный номер </a:t>
            </a:r>
            <a:r>
              <a:rPr lang="en-US" sz="2000" dirty="0"/>
              <a:t>a </a:t>
            </a:r>
            <a:r>
              <a:rPr lang="en-US" sz="2000" dirty="0" err="1"/>
              <a:t>capella</a:t>
            </a:r>
            <a:r>
              <a:rPr lang="en-US" sz="2000" dirty="0"/>
              <a:t> </a:t>
            </a:r>
            <a:r>
              <a:rPr lang="ru-RU" sz="2000" dirty="0"/>
              <a:t>или под фонограмму «минус». Время выступления – 1 мин.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tx2"/>
                </a:solidFill>
                <a:hlinkClick r:id="rId2"/>
              </a:rPr>
              <a:t>Требования, предъявляемые к уровню творческих способностей детей</a:t>
            </a:r>
            <a:r>
              <a:rPr lang="ru-RU" sz="2000" b="1" dirty="0">
                <a:solidFill>
                  <a:schemeClr val="tx2"/>
                </a:solidFill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наличие музыкальных данных </a:t>
            </a:r>
            <a:r>
              <a:rPr lang="ru-RU" sz="2000" dirty="0"/>
              <a:t>(слух, чувство  ритма, музыкальная память), </a:t>
            </a:r>
            <a:r>
              <a:rPr lang="ru-RU" sz="2000" b="1" dirty="0"/>
              <a:t>наличие артистических данных </a:t>
            </a:r>
            <a:r>
              <a:rPr lang="ru-RU" sz="2000" dirty="0"/>
              <a:t>(пластика, эмоциональность, речевые данные, готовность к творчеству, интерес к сценическому искусству)</a:t>
            </a:r>
          </a:p>
          <a:p>
            <a:pPr marL="0" indent="0" algn="r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43" y="29815"/>
            <a:ext cx="12217443" cy="70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316" y="45057"/>
            <a:ext cx="554784" cy="6706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29800" y="139700"/>
            <a:ext cx="2362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05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900" y="139701"/>
            <a:ext cx="7747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245728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61" y="715675"/>
            <a:ext cx="11776739" cy="15703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Отделение хореографии: 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/>
              <a:t>ДПОП «Хореографическое творчество», </a:t>
            </a:r>
            <a:br>
              <a:rPr lang="ru-RU" sz="3200" dirty="0"/>
            </a:br>
            <a:r>
              <a:rPr lang="ru-RU" sz="3200" dirty="0"/>
              <a:t>ДООП «Основы хореографического искусства»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461" y="2539698"/>
            <a:ext cx="11548139" cy="4318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Индивидуальный отбор на обучение осуществляется в форме  просмотра творческих заданий позволяющих определить </a:t>
            </a:r>
            <a:r>
              <a:rPr lang="ru-RU" sz="2000" b="1" dirty="0"/>
              <a:t>физические данные, хореографическую память, артистичность, и метроритмические данные</a:t>
            </a:r>
            <a:r>
              <a:rPr lang="ru-RU" sz="2000" dirty="0"/>
              <a:t>, </a:t>
            </a:r>
            <a:r>
              <a:rPr lang="ru-RU" sz="2000" b="1" dirty="0"/>
              <a:t>эмоциональность и темперамент.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i="1" dirty="0"/>
              <a:t> </a:t>
            </a:r>
            <a:r>
              <a:rPr lang="ru-RU" sz="2000" dirty="0"/>
              <a:t>Процедура конкурсного отбора состоит из двух этапов: </a:t>
            </a:r>
            <a:r>
              <a:rPr lang="ru-RU" sz="2000" b="1" dirty="0"/>
              <a:t>визуальный осмотр физических данных </a:t>
            </a:r>
            <a:r>
              <a:rPr lang="ru-RU" sz="2000" dirty="0"/>
              <a:t>и </a:t>
            </a:r>
            <a:r>
              <a:rPr lang="ru-RU" sz="2000" b="1" dirty="0"/>
              <a:t>выполнение творческого задания </a:t>
            </a:r>
            <a:r>
              <a:rPr lang="ru-RU" sz="2000" dirty="0"/>
              <a:t>(повторение заданной последовательности движений, исполнение подготовленного танцевального номера или этюда).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b="1" dirty="0"/>
              <a:t>Форма просмотра </a:t>
            </a:r>
            <a:r>
              <a:rPr lang="ru-RU" sz="2000" dirty="0"/>
              <a:t>мелкогрупповая  (по </a:t>
            </a:r>
            <a:r>
              <a:rPr lang="ru-RU" sz="4000" b="1" dirty="0">
                <a:solidFill>
                  <a:schemeClr val="accent1"/>
                </a:solidFill>
              </a:rPr>
              <a:t>5 - 6 </a:t>
            </a:r>
            <a:r>
              <a:rPr lang="ru-RU" sz="2000" dirty="0"/>
              <a:t>человек).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b="1" dirty="0"/>
              <a:t>Продолжительность </a:t>
            </a:r>
            <a:r>
              <a:rPr lang="ru-RU" sz="2000" dirty="0"/>
              <a:t>конкурсного отбора  </a:t>
            </a:r>
            <a:r>
              <a:rPr lang="ru-RU" sz="4000" b="1" dirty="0">
                <a:solidFill>
                  <a:schemeClr val="accent1"/>
                </a:solidFill>
              </a:rPr>
              <a:t>45</a:t>
            </a:r>
            <a:r>
              <a:rPr lang="ru-RU" sz="2000" dirty="0"/>
              <a:t> мин. 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14574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916" y="45057"/>
            <a:ext cx="554784" cy="6706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10700" y="114300"/>
            <a:ext cx="2374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461" y="120344"/>
            <a:ext cx="874143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392633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24" y="664571"/>
            <a:ext cx="11738975" cy="106402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Отделение театра:</a:t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100" dirty="0"/>
              <a:t>ДПОП «Искусство театра», ДООП «Театральное творчество»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40" y="1628384"/>
            <a:ext cx="11690959" cy="50354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8000" dirty="0"/>
              <a:t>Индивидуальный отбор предусмотрен в форме собеседования и  просмотра, позволяющих определить: </a:t>
            </a:r>
            <a:r>
              <a:rPr lang="ru-RU" sz="8000" b="1" dirty="0"/>
              <a:t>память, творческую индивидуальность яркость,  речевые данные, музыкальность, гибкость.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/>
              <a:t>Процедура конкурсного отбора состоит из двух этапов: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200" dirty="0"/>
              <a:t>  </a:t>
            </a:r>
            <a:r>
              <a:rPr lang="ru-RU" sz="8000" dirty="0"/>
              <a:t>1) </a:t>
            </a:r>
            <a:r>
              <a:rPr lang="ru-RU" sz="8000" b="1" dirty="0"/>
              <a:t>собеседование и просмотр подготовленного самостоятельно чтения        </a:t>
            </a:r>
            <a:r>
              <a:rPr lang="ru-RU" sz="8000" dirty="0"/>
              <a:t>стихотворения, басни и фрагмента прозы (рассказа в лицах) исполнение куплета песни. (Для общеразвивающих программ – чтение прозы не обязательно).</a:t>
            </a:r>
          </a:p>
          <a:p>
            <a:pPr marL="0" indent="0">
              <a:buNone/>
            </a:pPr>
            <a:r>
              <a:rPr lang="ru-RU" sz="5000" dirty="0"/>
              <a:t>  </a:t>
            </a:r>
            <a:r>
              <a:rPr lang="ru-RU" sz="8000" dirty="0"/>
              <a:t>2) </a:t>
            </a:r>
            <a:r>
              <a:rPr lang="ru-RU" sz="8000" b="1" dirty="0"/>
              <a:t>просмотр творческого задания: </a:t>
            </a:r>
            <a:r>
              <a:rPr lang="ru-RU" sz="8000" dirty="0"/>
              <a:t>этюд на заданную тему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/>
              <a:t> </a:t>
            </a:r>
            <a:r>
              <a:rPr lang="ru-RU" sz="8000" b="1" dirty="0"/>
              <a:t>Форма</a:t>
            </a:r>
            <a:r>
              <a:rPr lang="ru-RU" sz="8000" dirty="0"/>
              <a:t> </a:t>
            </a:r>
            <a:r>
              <a:rPr lang="ru-RU" sz="8000" b="1" dirty="0"/>
              <a:t>просмотра</a:t>
            </a:r>
            <a:r>
              <a:rPr lang="ru-RU" sz="8000" dirty="0"/>
              <a:t> мелкогрупповая  (по </a:t>
            </a:r>
            <a:r>
              <a:rPr lang="ru-RU" sz="16000" b="1" dirty="0">
                <a:solidFill>
                  <a:schemeClr val="accent1"/>
                </a:solidFill>
              </a:rPr>
              <a:t>4-5 </a:t>
            </a:r>
            <a:r>
              <a:rPr lang="ru-RU" sz="8000" dirty="0"/>
              <a:t>человек).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b="1" dirty="0"/>
              <a:t> Продолжительность </a:t>
            </a:r>
            <a:r>
              <a:rPr lang="ru-RU" sz="8000" dirty="0"/>
              <a:t>конкурсного отбора  </a:t>
            </a:r>
            <a:r>
              <a:rPr lang="ru-RU" sz="16000" b="1" dirty="0">
                <a:solidFill>
                  <a:schemeClr val="accent1"/>
                </a:solidFill>
              </a:rPr>
              <a:t>45</a:t>
            </a:r>
            <a:r>
              <a:rPr lang="ru-RU" sz="8000" dirty="0"/>
              <a:t> мин.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14574"/>
            <a:ext cx="12217443" cy="7011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203200"/>
            <a:ext cx="886843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06638" y="45057"/>
            <a:ext cx="23329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46" y="45057"/>
            <a:ext cx="55478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3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01230"/>
            <a:ext cx="11760200" cy="52932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1. ЗАХОДИМ  НА ОФИЦИАЛЬНЫЙ САЙТ:   </a:t>
            </a:r>
            <a:r>
              <a:rPr lang="ru-RU" sz="3200" b="1" dirty="0">
                <a:solidFill>
                  <a:schemeClr val="accent1"/>
                </a:solidFill>
              </a:rPr>
              <a:t>ДШИСЕВ.РФ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" y="1304024"/>
            <a:ext cx="11874500" cy="52992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за</a:t>
            </a:r>
            <a:r>
              <a:rPr lang="ru-RU" sz="1800" b="1" dirty="0">
                <a:solidFill>
                  <a:schemeClr val="tx1"/>
                </a:solidFill>
              </a:rPr>
              <a:t>  </a:t>
            </a:r>
            <a:r>
              <a:rPr lang="ru-RU" sz="2000" b="1" dirty="0">
                <a:solidFill>
                  <a:schemeClr val="accent1"/>
                </a:solidFill>
              </a:rPr>
              <a:t>14 </a:t>
            </a:r>
            <a:r>
              <a:rPr lang="ru-RU" sz="2000" b="1" dirty="0">
                <a:solidFill>
                  <a:schemeClr val="tx1"/>
                </a:solidFill>
              </a:rPr>
              <a:t>дней до начала приема размещается объявление о начале приёмной кампании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и вся необходимая информация:                              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перечень учебных программ с указанием количества бюджетных и платных мест;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 режим работы приёмной комиссии, контакты;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перечень документов необходимых для поступления в школу;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правила отбора детей, поступающих на обучение и порядок зачисления;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образцы бланков документов для заполнения;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 локальные нормативные акты, регламентирующие организацию образовательного процесса по предпрофессиональным и общеразвивающим программам;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1"/>
                </a:solidFill>
              </a:rPr>
              <a:t>           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(Приказ Министерства культуры №1145 от 14.08.2013г)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5400" y="2730"/>
            <a:ext cx="12217400" cy="698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200" y="114301"/>
            <a:ext cx="833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00" dirty="0">
                <a:solidFill>
                  <a:schemeClr val="bg1"/>
                </a:solidFill>
                <a:cs typeface="Verdana"/>
              </a:rPr>
              <a:t>АЛГОРИТМ ПОСТУПЛЕНИЯ В ГБОУДОГС «СДШИ»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907" y="64743"/>
            <a:ext cx="499915" cy="6035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20822" y="64743"/>
            <a:ext cx="21711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pPr>
              <a:lnSpc>
                <a:spcPct val="150000"/>
              </a:lnSpc>
            </a:pPr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43" y="6616700"/>
            <a:ext cx="12217443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ДООП «Гончарное дело и керамика»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77656"/>
            <a:ext cx="12217442" cy="5580344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Предусмотрен творческий вступительный отбор по композиции.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 Форма отбора</a:t>
            </a:r>
            <a:r>
              <a:rPr lang="ru-RU" sz="2400" dirty="0"/>
              <a:t> – групповая, </a:t>
            </a:r>
            <a:r>
              <a:rPr lang="ru-RU" sz="2400" b="1" dirty="0"/>
              <a:t>продолжительность работы</a:t>
            </a:r>
            <a:r>
              <a:rPr lang="ru-RU" sz="2400" dirty="0"/>
              <a:t> </a:t>
            </a:r>
            <a:r>
              <a:rPr lang="ru-RU" sz="3200" b="1" dirty="0">
                <a:solidFill>
                  <a:schemeClr val="accent1"/>
                </a:solidFill>
              </a:rPr>
              <a:t>3  </a:t>
            </a:r>
          </a:p>
          <a:p>
            <a:pPr marL="0" indent="0">
              <a:buNone/>
            </a:pPr>
            <a:r>
              <a:rPr lang="ru-RU" sz="2400" dirty="0"/>
              <a:t>   академических часа (1 академический час - 45 мин.) с перерывами </a:t>
            </a:r>
            <a:r>
              <a:rPr lang="ru-RU" sz="3500" b="1" dirty="0">
                <a:solidFill>
                  <a:schemeClr val="accent1"/>
                </a:solidFill>
              </a:rPr>
              <a:t>5 </a:t>
            </a:r>
            <a:r>
              <a:rPr lang="ru-RU" sz="2400" dirty="0"/>
              <a:t>мин.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 </a:t>
            </a:r>
            <a:r>
              <a:rPr lang="ru-RU" sz="2400" b="1" dirty="0"/>
              <a:t>Требования к вступительному отбору по композиции: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   Задание:</a:t>
            </a:r>
            <a:r>
              <a:rPr lang="ru-RU" sz="2400" dirty="0"/>
              <a:t> Придумать вазу и её орнаментальное оформление.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                   Подобрать гармоничное цветовое решение. </a:t>
            </a:r>
          </a:p>
          <a:p>
            <a:pPr marL="0" indent="0">
              <a:buNone/>
            </a:pPr>
            <a:r>
              <a:rPr lang="ru-RU" sz="2400" dirty="0"/>
              <a:t>   </a:t>
            </a:r>
            <a:r>
              <a:rPr lang="ru-RU" sz="2400" b="1" dirty="0"/>
              <a:t>Материалы</a:t>
            </a:r>
            <a:r>
              <a:rPr lang="ru-RU" sz="2400" dirty="0"/>
              <a:t>: простой карандаш, ластик, цветные карандаши или  </a:t>
            </a:r>
          </a:p>
          <a:p>
            <a:pPr marL="0" indent="0">
              <a:buNone/>
            </a:pPr>
            <a:r>
              <a:rPr lang="ru-RU" sz="2400" dirty="0"/>
              <a:t>   фломастеры, точилка, акварель или гуашь, стакан для </a:t>
            </a:r>
            <a:r>
              <a:rPr lang="ru-RU" sz="2400" dirty="0" err="1"/>
              <a:t>воды.Формат</a:t>
            </a:r>
            <a:r>
              <a:rPr lang="ru-RU" sz="2400" dirty="0"/>
              <a:t> А4.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/>
              <a:t>Критерии отбора: </a:t>
            </a:r>
            <a:r>
              <a:rPr lang="ru-RU" sz="2400" dirty="0"/>
              <a:t>оригинальность и сложность решения, степень владения художественным материалом, колористическое и тоновое решение, гармоничное орнаментальное оформление, аккуратность выполнения работы.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4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021" y="42008"/>
            <a:ext cx="536494" cy="646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32515" y="69443"/>
            <a:ext cx="244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353" y="200417"/>
            <a:ext cx="849264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159184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ДООП «Римская мозаика»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90" y="1390390"/>
            <a:ext cx="12004111" cy="54676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Для зачисления на программу предусмотрен творческий вступительный отбор по композиции.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Форма отбора</a:t>
            </a:r>
            <a:r>
              <a:rPr lang="ru-RU" sz="2400" dirty="0"/>
              <a:t> – групповая, </a:t>
            </a:r>
            <a:r>
              <a:rPr lang="ru-RU" sz="2400" b="1" dirty="0"/>
              <a:t>продолжительность работы</a:t>
            </a:r>
            <a:r>
              <a:rPr lang="ru-RU" sz="2400" dirty="0"/>
              <a:t> </a:t>
            </a:r>
            <a:r>
              <a:rPr lang="ru-RU" sz="3200" b="1" dirty="0">
                <a:solidFill>
                  <a:schemeClr val="accent1"/>
                </a:solidFill>
              </a:rPr>
              <a:t>2,5 </a:t>
            </a:r>
            <a:r>
              <a:rPr lang="ru-RU" sz="2400" dirty="0"/>
              <a:t>академических часа (1 академический час - 45 мин.) с перерывами </a:t>
            </a:r>
            <a:r>
              <a:rPr lang="ru-RU" sz="3200" b="1" dirty="0">
                <a:solidFill>
                  <a:schemeClr val="accent1"/>
                </a:solidFill>
              </a:rPr>
              <a:t>5 </a:t>
            </a:r>
            <a:r>
              <a:rPr lang="ru-RU" sz="2400" dirty="0"/>
              <a:t>минут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 </a:t>
            </a:r>
            <a:r>
              <a:rPr lang="ru-RU" sz="2400" b="1" dirty="0"/>
              <a:t>Требования к вступительному отбору по композиции: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b="1" dirty="0"/>
              <a:t>Задание:</a:t>
            </a:r>
            <a:r>
              <a:rPr lang="ru-RU" sz="2400" dirty="0"/>
              <a:t> создать орнамент в квадрате используя геометрические фигуры, подобрать гармоничное цветовое решение.</a:t>
            </a:r>
          </a:p>
          <a:p>
            <a:r>
              <a:rPr lang="ru-RU" sz="2400" dirty="0"/>
              <a:t>Материал: Формат А4, простой карандаш, цветные карандаши, ластик, точилка.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/>
              <a:t>  </a:t>
            </a:r>
            <a:r>
              <a:rPr lang="ru-RU" b="1" dirty="0"/>
              <a:t>Критерии отбора: </a:t>
            </a:r>
            <a:r>
              <a:rPr lang="ru-RU" dirty="0"/>
              <a:t>оригинальность и сложность решения</a:t>
            </a:r>
            <a:r>
              <a:rPr lang="ru-RU" b="1" dirty="0"/>
              <a:t>,</a:t>
            </a:r>
            <a:r>
              <a:rPr lang="ru-RU" dirty="0"/>
              <a:t> степень владения художественным материалом, колористическое и тоновое решение, аккуратность выполнения работы.</a:t>
            </a:r>
            <a:r>
              <a:rPr lang="ru-RU" sz="2400" dirty="0"/>
              <a:t>                                         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14574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71" y="29578"/>
            <a:ext cx="534258" cy="6458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94729" y="42221"/>
            <a:ext cx="2697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4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885" y="187891"/>
            <a:ext cx="871811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294001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419" y="639857"/>
            <a:ext cx="8986381" cy="700428"/>
          </a:xfrm>
        </p:spPr>
        <p:txBody>
          <a:bodyPr>
            <a:normAutofit/>
          </a:bodyPr>
          <a:lstStyle/>
          <a:p>
            <a:r>
              <a:rPr lang="ru-RU" sz="2800" dirty="0"/>
              <a:t>ДООП «Первые шаги в искусстве»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77" y="1285663"/>
            <a:ext cx="11561523" cy="546586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sz="2400" dirty="0"/>
              <a:t>Творческий отбор в виде собеседования с выполнением игровых и творческих заданий и художественного теста;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Продолжительность</a:t>
            </a:r>
            <a:r>
              <a:rPr lang="ru-RU" sz="2400" dirty="0"/>
              <a:t> творческого отбора – </a:t>
            </a:r>
            <a:r>
              <a:rPr lang="ru-RU" sz="3200" b="1" dirty="0">
                <a:solidFill>
                  <a:schemeClr val="accent1"/>
                </a:solidFill>
              </a:rPr>
              <a:t>25</a:t>
            </a:r>
            <a:r>
              <a:rPr lang="ru-RU" sz="2400" dirty="0"/>
              <a:t> мин.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Форма отбора </a:t>
            </a:r>
            <a:r>
              <a:rPr lang="ru-RU" sz="2400" dirty="0"/>
              <a:t>– индивидуальная;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Критерии оценивания: </a:t>
            </a:r>
            <a:r>
              <a:rPr lang="ru-RU" sz="2400" dirty="0"/>
              <a:t>коммуникабельность, готовность к обучению, творческая фантазия, чувство ритма, музыкальный слух, начальный навык рисования карандашами.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-52894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401"/>
            <a:ext cx="534258" cy="6458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07671" y="-1"/>
            <a:ext cx="248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677" y="150313"/>
            <a:ext cx="88183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КОНКУРСНЫЙ ОТБОР ПОСТУПАЮЩИХ</a:t>
            </a:r>
          </a:p>
        </p:txBody>
      </p:sp>
    </p:spTree>
    <p:extLst>
      <p:ext uri="{BB962C8B-B14F-4D97-AF65-F5344CB8AC3E}">
        <p14:creationId xmlns:p14="http://schemas.microsoft.com/office/powerpoint/2010/main" val="298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701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75988"/>
            <a:ext cx="10947748" cy="38186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000" b="1" spc="300" dirty="0">
                <a:solidFill>
                  <a:schemeClr val="bg1">
                    <a:lumMod val="95000"/>
                  </a:schemeClr>
                </a:solidFill>
                <a:cs typeface="Verdana"/>
              </a:rPr>
            </a:br>
            <a:br>
              <a:rPr lang="ru-RU" sz="2000" b="1" spc="300" dirty="0">
                <a:solidFill>
                  <a:schemeClr val="bg1">
                    <a:lumMod val="95000"/>
                  </a:schemeClr>
                </a:solidFill>
                <a:cs typeface="Verdana"/>
              </a:rPr>
            </a:br>
            <a:r>
              <a:rPr lang="ru-RU" sz="2000" b="1" spc="300" dirty="0">
                <a:solidFill>
                  <a:schemeClr val="bg1">
                    <a:lumMod val="95000"/>
                  </a:schemeClr>
                </a:solidFill>
                <a:cs typeface="Verdana"/>
              </a:rPr>
              <a:t>          АЛГОРИТМ ПОСТУПЛЕНИЯ В «СДШИ»</a:t>
            </a:r>
            <a:br>
              <a:rPr lang="ru-RU" sz="2000" b="1" spc="300" dirty="0">
                <a:solidFill>
                  <a:schemeClr val="bg1">
                    <a:lumMod val="95000"/>
                  </a:schemeClr>
                </a:solidFill>
                <a:cs typeface="Verdana"/>
              </a:rPr>
            </a:br>
            <a:br>
              <a:rPr lang="ru-RU" sz="4800" b="1" spc="300" dirty="0">
                <a:solidFill>
                  <a:prstClr val="white"/>
                </a:solidFill>
                <a:cs typeface="Verdana"/>
              </a:rPr>
            </a:br>
            <a:r>
              <a:rPr lang="ru-RU" sz="2700" b="1" spc="300" dirty="0">
                <a:solidFill>
                  <a:prstClr val="white"/>
                </a:solidFill>
                <a:cs typeface="Verdana"/>
              </a:rPr>
              <a:t>6    </a:t>
            </a:r>
            <a:r>
              <a:rPr lang="ru-RU" sz="2700" b="1" spc="300" dirty="0">
                <a:cs typeface="Verdana"/>
              </a:rPr>
              <a:t>6</a:t>
            </a:r>
            <a:r>
              <a:rPr lang="ru-RU" sz="3100" b="1" spc="300" dirty="0">
                <a:cs typeface="Verdana"/>
              </a:rPr>
              <a:t>. ТВОРЧЕСКИЙ ОТБОР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255" y="1728591"/>
            <a:ext cx="11336055" cy="444837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 день отбора необходимо прибыть в назначенное время для регистрации участника отбора;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при себе необходимо иметь </a:t>
            </a:r>
            <a:r>
              <a:rPr lang="ru-RU" sz="4400" b="1" dirty="0">
                <a:solidFill>
                  <a:schemeClr val="accent1"/>
                </a:solidFill>
              </a:rPr>
              <a:t>2</a:t>
            </a:r>
            <a:r>
              <a:rPr lang="ru-RU" sz="2400" b="1" dirty="0"/>
              <a:t> </a:t>
            </a:r>
            <a:r>
              <a:rPr lang="ru-RU" b="1" dirty="0"/>
              <a:t>фотографии</a:t>
            </a:r>
            <a:r>
              <a:rPr lang="ru-RU" sz="2400" b="1" dirty="0"/>
              <a:t> </a:t>
            </a:r>
            <a:r>
              <a:rPr lang="ru-RU" sz="4400" b="1" dirty="0">
                <a:solidFill>
                  <a:schemeClr val="accent1"/>
                </a:solidFill>
              </a:rPr>
              <a:t>3*4</a:t>
            </a:r>
            <a:r>
              <a:rPr lang="ru-RU" sz="2400" b="1" dirty="0"/>
              <a:t> </a:t>
            </a:r>
            <a:r>
              <a:rPr lang="ru-RU" dirty="0"/>
              <a:t>для оформления документов участника вступительного отбора и регистрационный номер;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9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dirty="0"/>
              <a:t>в соответствии с Правилами отбора участник должен иметь соответствующий выбранной программе внешний вид </a:t>
            </a:r>
            <a:r>
              <a:rPr lang="ru-RU" b="1" dirty="0"/>
              <a:t>(форму одежды) и необходимые для творческого испытания художественные материалы.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6477"/>
            <a:ext cx="12217443" cy="45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423" y="40316"/>
            <a:ext cx="487722" cy="5730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695145" y="64013"/>
            <a:ext cx="2522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2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</p:spTree>
    <p:extLst>
      <p:ext uri="{BB962C8B-B14F-4D97-AF65-F5344CB8AC3E}">
        <p14:creationId xmlns:p14="http://schemas.microsoft.com/office/powerpoint/2010/main" val="1210017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04199" y="22759"/>
            <a:ext cx="1486911" cy="686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32387" y="206478"/>
            <a:ext cx="7590913" cy="39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spc="300" dirty="0">
                <a:solidFill>
                  <a:schemeClr val="bg1"/>
                </a:solidFill>
                <a:latin typeface="+mj-lt"/>
                <a:cs typeface="Verdana"/>
              </a:rPr>
              <a:t>КОНКУРСНЫЙ ОТБОР ПОСТУПАЮЩИХ</a:t>
            </a:r>
          </a:p>
        </p:txBody>
      </p:sp>
      <p:pic>
        <p:nvPicPr>
          <p:cNvPr id="10" name="Picture 9" descr="Sevastopol_coat_on_arms_png-01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9094" y="29429"/>
            <a:ext cx="524649" cy="635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300" y="1883002"/>
            <a:ext cx="1150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a typeface="Times New Roman" panose="02020603050405020304" pitchFamily="18" charset="0"/>
              </a:rPr>
              <a:t>Результаты</a:t>
            </a:r>
            <a:r>
              <a:rPr lang="ru-RU" sz="2400" dirty="0">
                <a:ea typeface="Times New Roman" panose="02020603050405020304" pitchFamily="18" charset="0"/>
              </a:rPr>
              <a:t> по каждой форме проведения индивидуального отбора объявляются </a:t>
            </a:r>
            <a:r>
              <a:rPr lang="ru-RU" sz="2400" b="1" dirty="0">
                <a:ea typeface="Times New Roman" panose="02020603050405020304" pitchFamily="18" charset="0"/>
              </a:rPr>
              <a:t>не позднее </a:t>
            </a:r>
            <a:r>
              <a:rPr lang="ru-RU" sz="40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3</a:t>
            </a:r>
            <a:r>
              <a:rPr lang="ru-RU" sz="2400" b="1" dirty="0">
                <a:ea typeface="Times New Roman" panose="02020603050405020304" pitchFamily="18" charset="0"/>
              </a:rPr>
              <a:t> рабочих дней после проведения приема</a:t>
            </a:r>
            <a:r>
              <a:rPr lang="ru-RU" sz="2400" dirty="0">
                <a:ea typeface="Times New Roman" panose="02020603050405020304" pitchFamily="18" charset="0"/>
              </a:rPr>
              <a:t> путем размещения списка-рейтинга с указанием оценок на информационном стенде, а также на официальном сайте Учреждения;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Предусмотрена возможность подачи </a:t>
            </a:r>
            <a:r>
              <a:rPr lang="ru-RU" sz="2400" b="1" dirty="0">
                <a:ea typeface="Times New Roman" panose="02020603050405020304" pitchFamily="18" charset="0"/>
              </a:rPr>
              <a:t>апелляции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не позднее                       </a:t>
            </a:r>
            <a:r>
              <a:rPr lang="ru-RU" sz="40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1</a:t>
            </a:r>
            <a:r>
              <a:rPr lang="ru-RU" sz="2400" b="1" dirty="0">
                <a:ea typeface="Times New Roman" panose="02020603050405020304" pitchFamily="18" charset="0"/>
              </a:rPr>
              <a:t> рабочего дня после объявления результатов отбора </a:t>
            </a:r>
            <a:r>
              <a:rPr lang="ru-RU" sz="2400" dirty="0">
                <a:ea typeface="Times New Roman" panose="02020603050405020304" pitchFamily="18" charset="0"/>
              </a:rPr>
              <a:t>поступающих непосредственно в Учреждении.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5600" y="805785"/>
            <a:ext cx="5792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</a:rPr>
              <a:t>7.</a:t>
            </a:r>
            <a:r>
              <a:rPr lang="ru-RU" sz="3200" b="1" dirty="0"/>
              <a:t> </a:t>
            </a:r>
            <a:r>
              <a:rPr lang="ru-RU" sz="3200" b="1" dirty="0">
                <a:latin typeface="+mj-lt"/>
              </a:rPr>
              <a:t>СМОТРИМ РЕЗУЛЬТАТЫ</a:t>
            </a:r>
          </a:p>
          <a:p>
            <a:r>
              <a:rPr lang="ru-RU" sz="3200" b="1" dirty="0">
                <a:latin typeface="+mj-lt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444" y="6667500"/>
            <a:ext cx="12217443" cy="1150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61400" y="-8604"/>
            <a:ext cx="5753100" cy="68666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-8604"/>
            <a:ext cx="12217400" cy="6985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32387" y="206478"/>
            <a:ext cx="7590913" cy="39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spc="300" dirty="0">
                <a:solidFill>
                  <a:schemeClr val="bg1"/>
                </a:solidFill>
                <a:latin typeface="TT Firs Medium" panose="02000903020000020003" pitchFamily="50" charset="0"/>
                <a:cs typeface="Verdana"/>
              </a:rPr>
              <a:t>АПЕЛЛЯЦИЯ</a:t>
            </a:r>
          </a:p>
        </p:txBody>
      </p:sp>
      <p:pic>
        <p:nvPicPr>
          <p:cNvPr id="8" name="Picture 9" descr="Sevastopol_coat_on_arms_png-01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 </a:t>
            </a:r>
          </a:p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51" y="904978"/>
            <a:ext cx="11396249" cy="506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ea typeface="Times New Roman" panose="02020603050405020304" pitchFamily="18" charset="0"/>
              </a:rPr>
              <a:t>Порядок подачи и рассмотрения апелляции </a:t>
            </a:r>
            <a:r>
              <a:rPr lang="ru-RU" sz="2400" dirty="0">
                <a:ea typeface="Times New Roman" panose="02020603050405020304" pitchFamily="18" charset="0"/>
              </a:rPr>
              <a:t>регламентируется  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   Положением о порядке приёма обучающихся в ГБОУДОГС «СДШИ» </a:t>
            </a:r>
            <a:endParaRPr lang="ru-RU" sz="800" dirty="0"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8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75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Апелляционная комиссия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принимает решение о целесообразности повторного проведения отбора поступающих на обучение, родители (законные представители) которых подали апелляцию.</a:t>
            </a:r>
          </a:p>
          <a:p>
            <a:pPr marL="285750" indent="-285750" algn="just">
              <a:lnSpc>
                <a:spcPct val="150000"/>
              </a:lnSpc>
              <a:spcAft>
                <a:spcPts val="1275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Повторная апелляция не предусмотрена.</a:t>
            </a:r>
          </a:p>
        </p:txBody>
      </p:sp>
    </p:spTree>
    <p:extLst>
      <p:ext uri="{BB962C8B-B14F-4D97-AF65-F5344CB8AC3E}">
        <p14:creationId xmlns:p14="http://schemas.microsoft.com/office/powerpoint/2010/main" val="3269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773332"/>
            <a:ext cx="11176000" cy="917356"/>
          </a:xfrm>
        </p:spPr>
        <p:txBody>
          <a:bodyPr>
            <a:normAutofit/>
          </a:bodyPr>
          <a:lstStyle/>
          <a:p>
            <a:r>
              <a:rPr lang="ru-RU" sz="3200" dirty="0"/>
              <a:t>   8.  ЗАЧИСЛЕНИЕ В ШКОЛУ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690688"/>
            <a:ext cx="11290300" cy="4486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На основании протокола заседания приёмной комиссии, председатель издаёт приказ о зачислении на обучение, который публикуется на официальном сайте не позднее </a:t>
            </a:r>
            <a:r>
              <a:rPr lang="ru-RU" sz="40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3</a:t>
            </a:r>
            <a:r>
              <a:rPr lang="ru-RU" sz="2400" dirty="0">
                <a:ea typeface="Times New Roman" panose="02020603050405020304" pitchFamily="18" charset="0"/>
              </a:rPr>
              <a:t>х рабочих дней после вынесения решения.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в течение </a:t>
            </a:r>
            <a:r>
              <a:rPr lang="ru-RU" sz="4000" b="1" dirty="0">
                <a:solidFill>
                  <a:schemeClr val="accent1"/>
                </a:solidFill>
              </a:rPr>
              <a:t>14</a:t>
            </a:r>
            <a:r>
              <a:rPr lang="ru-RU" sz="2400" dirty="0"/>
              <a:t> календарных дней с даты опубликования на официальном сайте Учреждения приказа о зачислении на обучение заключается</a:t>
            </a:r>
            <a:r>
              <a:rPr lang="ru-RU" dirty="0"/>
              <a:t> </a:t>
            </a:r>
            <a:r>
              <a:rPr lang="ru-RU" sz="2400" b="1" dirty="0"/>
              <a:t>договор об образовании на обучение.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5" y="-7936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4" y="6654800"/>
            <a:ext cx="12217443" cy="10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700" y="127001"/>
            <a:ext cx="887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АЛГОРИТМ ПОСТУПЛЕНИЯ В «СДШИ»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309" y="48104"/>
            <a:ext cx="524301" cy="6340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80599" y="0"/>
            <a:ext cx="23241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endParaRPr lang="ru-RU" sz="105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105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</p:spTree>
    <p:extLst>
      <p:ext uri="{BB962C8B-B14F-4D97-AF65-F5344CB8AC3E}">
        <p14:creationId xmlns:p14="http://schemas.microsoft.com/office/powerpoint/2010/main" val="311804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700" y="630141"/>
            <a:ext cx="10375900" cy="37788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Курсы и мастер-классы для взрослых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0645"/>
              </p:ext>
            </p:extLst>
          </p:nvPr>
        </p:nvGraphicFramePr>
        <p:xfrm>
          <a:off x="100208" y="1008029"/>
          <a:ext cx="11962356" cy="573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№ п/п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Срок обучения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Режим занятий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83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Академический рисунок «Городские зарисовки»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2р*2ч.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живописи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1р*3ч.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Акварельная живопись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«Море акварели»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1р*3ч.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и пошив одежды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2р*3 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34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чечётки «Просто СТЕП»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1-3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2р*1,5ч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интерьера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1р.*2ч.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Интерьерный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скетчинг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1р.*2ч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Смешанная техника: сухая пастель, гуашь.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мес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1р.*4ч.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русской иконы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1р*2ч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Декоративные изделия из текстиля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1р*3ч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523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и компьютерная графика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2р*3ч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1814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Мультимедиа и видеомонтаж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мес.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1р*3ч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Хореография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2р*1,5ч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663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6756400"/>
            <a:ext cx="12217443" cy="10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942" y="29977"/>
            <a:ext cx="499915" cy="6035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93300" y="0"/>
            <a:ext cx="22987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endParaRPr lang="ru-RU" sz="11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9900" y="203200"/>
            <a:ext cx="8302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ПРИГЛАШАЕМ В «СДШИ»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7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633533"/>
            <a:ext cx="8813800" cy="493035"/>
          </a:xfrm>
        </p:spPr>
        <p:txBody>
          <a:bodyPr>
            <a:normAutofit/>
          </a:bodyPr>
          <a:lstStyle/>
          <a:p>
            <a:r>
              <a:rPr lang="ru-RU" sz="2400" dirty="0"/>
              <a:t>Курсы и мастер-классы для взрослых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endParaRPr lang="ru-RU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664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7443" cy="633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56399"/>
            <a:ext cx="12217443" cy="840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800" y="47894"/>
            <a:ext cx="7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ПРИГЛАШАЕМ В «СДШИ»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642" y="47894"/>
            <a:ext cx="499915" cy="6035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906000" y="29977"/>
            <a:ext cx="2286000" cy="60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endParaRPr lang="ru-RU" sz="11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5602"/>
              </p:ext>
            </p:extLst>
          </p:nvPr>
        </p:nvGraphicFramePr>
        <p:xfrm>
          <a:off x="88900" y="1050761"/>
          <a:ext cx="11986189" cy="5394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№ п/п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Срок обучения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13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Ретушь фотографии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21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Предметный декор интерьера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21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Интерьерная картина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88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М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асляная живопись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21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Техника речи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21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Витражная роспись. (Имитация)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21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«Семейный портрет» (семейный мастер-класс)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556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Реплика в технике гуашь и пастель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766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Акварельный скетч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221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на гончарном круге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820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 графика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221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Римская мозаика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 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77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5401" y="0"/>
            <a:ext cx="12217400" cy="698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32387" y="206478"/>
            <a:ext cx="7590913" cy="39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300" dirty="0">
              <a:solidFill>
                <a:schemeClr val="bg1"/>
              </a:solidFill>
              <a:cs typeface="Verdana"/>
            </a:endParaRPr>
          </a:p>
        </p:txBody>
      </p:sp>
      <p:pic>
        <p:nvPicPr>
          <p:cNvPr id="6" name="Picture 14" descr="Sevastopol_coat_on_arms_png-01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173" y="45622"/>
            <a:ext cx="497907" cy="603021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endParaRPr lang="ru-RU" sz="10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200" y="1739900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Севастопольская детская школа искусств ждёт таланты!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58" y="3040224"/>
            <a:ext cx="2540141" cy="2981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8" y="3051977"/>
            <a:ext cx="5155589" cy="2993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237" y="3051977"/>
            <a:ext cx="4479621" cy="2981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44" y="6680200"/>
            <a:ext cx="12217443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8847"/>
            <a:ext cx="12217400" cy="698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32387" y="206478"/>
            <a:ext cx="7590913" cy="39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spc="300" dirty="0">
                <a:solidFill>
                  <a:schemeClr val="bg1"/>
                </a:solidFill>
                <a:cs typeface="Verdana"/>
              </a:rPr>
              <a:t>АЛГОРИТМ ПОСТУПЛЕНИЯ В «СДШИ»</a:t>
            </a:r>
          </a:p>
        </p:txBody>
      </p:sp>
      <p:pic>
        <p:nvPicPr>
          <p:cNvPr id="6" name="Picture 14" descr="Sevastopol_coat_on_arms_png-01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33" y="45622"/>
            <a:ext cx="497907" cy="603021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0109200" y="0"/>
            <a:ext cx="2082799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 </a:t>
            </a:r>
          </a:p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2900" y="1618446"/>
            <a:ext cx="402590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2023-2024 уч. год: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 </a:t>
            </a:r>
            <a:r>
              <a:rPr lang="ru-RU" sz="2400" dirty="0"/>
              <a:t>бюджетных мест, </a:t>
            </a:r>
          </a:p>
          <a:p>
            <a:endParaRPr lang="ru-RU" sz="2400" dirty="0"/>
          </a:p>
          <a:p>
            <a:r>
              <a:rPr lang="ru-RU" sz="2400" dirty="0"/>
              <a:t>из них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141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sz="2400" dirty="0"/>
              <a:t>на предпрофессиональные программы.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</a:t>
            </a:r>
            <a:r>
              <a:rPr lang="ru-RU" dirty="0">
                <a:solidFill>
                  <a:schemeClr val="accent5"/>
                </a:solidFill>
              </a:rPr>
              <a:t>  </a:t>
            </a:r>
            <a:r>
              <a:rPr lang="ru-RU" sz="2400" dirty="0"/>
              <a:t>мест платного отделения</a:t>
            </a:r>
          </a:p>
          <a:p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676" y="1328898"/>
            <a:ext cx="7637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Севастопольская детская школа искусств </a:t>
            </a:r>
            <a:r>
              <a:rPr lang="ru-RU" sz="2800" dirty="0">
                <a:latin typeface="+mj-lt"/>
              </a:rPr>
              <a:t>предлагает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6 </a:t>
            </a:r>
            <a:r>
              <a:rPr lang="ru-RU" sz="2800" dirty="0">
                <a:latin typeface="+mj-lt"/>
              </a:rPr>
              <a:t>направлений обучения:</a:t>
            </a:r>
          </a:p>
          <a:p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+mj-lt"/>
              </a:rPr>
              <a:t> декоративно-прикладное творчество;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+mj-lt"/>
              </a:rPr>
              <a:t>дизайн;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+mj-lt"/>
              </a:rPr>
              <a:t>архитектура;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+mj-lt"/>
              </a:rPr>
              <a:t>хореография;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+mj-lt"/>
              </a:rPr>
              <a:t>искусство театра;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+mj-lt"/>
              </a:rPr>
              <a:t>музыка;</a:t>
            </a:r>
          </a:p>
          <a:p>
            <a:endParaRPr lang="ru-RU" sz="28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942" y="744123"/>
            <a:ext cx="1018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</a:t>
            </a:r>
            <a:r>
              <a:rPr lang="ru-RU" sz="3200" b="1" dirty="0">
                <a:latin typeface="+mj-lt"/>
              </a:rPr>
              <a:t>. ВЫБИРАЕМ НАПРАВЛЕНИЕ ОБУЧЕНИЯ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flipV="1">
            <a:off x="0" y="6623631"/>
            <a:ext cx="12217400" cy="1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8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546101"/>
            <a:ext cx="11607800" cy="1308100"/>
          </a:xfrm>
        </p:spPr>
        <p:txBody>
          <a:bodyPr>
            <a:normAutofit/>
          </a:bodyPr>
          <a:lstStyle/>
          <a:p>
            <a:r>
              <a:rPr lang="ru-RU" sz="3200" b="1" dirty="0"/>
              <a:t>3. ВЫБИРАЕМ ПРОГРАММУ ОБУЧЕНИЯ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" y="1390390"/>
            <a:ext cx="11766550" cy="5066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ВАЖНО!!!</a:t>
            </a:r>
            <a:endParaRPr lang="ru-RU" sz="9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все программы делятся на предпрофессиональные и общеразвивающие, </a:t>
            </a:r>
            <a:r>
              <a:rPr lang="ru-RU" sz="2000" dirty="0">
                <a:solidFill>
                  <a:schemeClr val="tx1"/>
                </a:solidFill>
              </a:rPr>
              <a:t>кроме того, предоставляются платные </a:t>
            </a:r>
            <a:r>
              <a:rPr lang="ru-RU" sz="2000" b="1" dirty="0">
                <a:solidFill>
                  <a:schemeClr val="tx1"/>
                </a:solidFill>
              </a:rPr>
              <a:t>курсы.</a:t>
            </a:r>
          </a:p>
          <a:p>
            <a:endParaRPr lang="ru-RU" sz="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sz="2000" b="1" dirty="0">
                <a:solidFill>
                  <a:schemeClr val="tx1"/>
                </a:solidFill>
              </a:rPr>
              <a:t>возраст</a:t>
            </a:r>
            <a:r>
              <a:rPr lang="ru-RU" sz="2000" dirty="0">
                <a:solidFill>
                  <a:schemeClr val="tx1"/>
                </a:solidFill>
              </a:rPr>
              <a:t> поступающих указан на начало учебного года (1 сентября), обратите внимание на срок обучения по программе,  </a:t>
            </a:r>
            <a:r>
              <a:rPr lang="ru-RU" sz="2000" b="1" dirty="0">
                <a:solidFill>
                  <a:schemeClr val="tx1"/>
                </a:solidFill>
              </a:rPr>
              <a:t>объём недельной аудиторной нагрузки </a:t>
            </a:r>
            <a:r>
              <a:rPr lang="ru-RU" sz="2000" dirty="0">
                <a:solidFill>
                  <a:schemeClr val="tx1"/>
                </a:solidFill>
              </a:rPr>
              <a:t>и режим занятий;</a:t>
            </a:r>
          </a:p>
          <a:p>
            <a:endParaRPr lang="ru-RU" sz="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   изучите </a:t>
            </a:r>
            <a:r>
              <a:rPr lang="ru-RU" sz="2000" b="1" dirty="0">
                <a:solidFill>
                  <a:schemeClr val="tx1"/>
                </a:solidFill>
              </a:rPr>
              <a:t>правила приёма </a:t>
            </a:r>
            <a:r>
              <a:rPr lang="ru-RU" sz="2000" dirty="0">
                <a:solidFill>
                  <a:schemeClr val="tx1"/>
                </a:solidFill>
              </a:rPr>
              <a:t>на выбранную вами программу (критерии, формы отбора, требования к поступающим);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   посмотрите </a:t>
            </a:r>
            <a:r>
              <a:rPr lang="ru-RU" sz="2000" b="1" dirty="0">
                <a:solidFill>
                  <a:schemeClr val="tx1"/>
                </a:solidFill>
              </a:rPr>
              <a:t>количество</a:t>
            </a:r>
            <a:r>
              <a:rPr lang="ru-RU" sz="2000" dirty="0">
                <a:solidFill>
                  <a:schemeClr val="tx1"/>
                </a:solidFill>
              </a:rPr>
              <a:t> бюджетных и платных </a:t>
            </a:r>
            <a:r>
              <a:rPr lang="ru-RU" sz="2000" b="1" dirty="0">
                <a:solidFill>
                  <a:schemeClr val="tx1"/>
                </a:solidFill>
              </a:rPr>
              <a:t>мест,</a:t>
            </a:r>
            <a:r>
              <a:rPr lang="ru-RU" sz="2000" dirty="0">
                <a:solidFill>
                  <a:schemeClr val="tx1"/>
                </a:solidFill>
              </a:rPr>
              <a:t> стоимость обучения;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   перечень </a:t>
            </a:r>
            <a:r>
              <a:rPr lang="ru-RU" sz="2000" b="1" dirty="0">
                <a:solidFill>
                  <a:schemeClr val="tx1"/>
                </a:solidFill>
              </a:rPr>
              <a:t>льготных категорий поступающих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0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6642100"/>
            <a:ext cx="12217443" cy="127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7650" y="165100"/>
            <a:ext cx="876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00" dirty="0">
                <a:solidFill>
                  <a:schemeClr val="bg1"/>
                </a:solidFill>
                <a:cs typeface="Verdana"/>
              </a:rPr>
              <a:t>АЛГОРИТМ ПОСТУПЛЕНИЯ В «СДШИ»</a:t>
            </a:r>
          </a:p>
        </p:txBody>
      </p:sp>
      <p:pic>
        <p:nvPicPr>
          <p:cNvPr id="8" name="Picture 14" descr="Sevastopol_coat_on_arms_png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733" y="45622"/>
            <a:ext cx="497907" cy="6030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04640" y="0"/>
            <a:ext cx="228736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 </a:t>
            </a: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</p:spTree>
    <p:extLst>
      <p:ext uri="{BB962C8B-B14F-4D97-AF65-F5344CB8AC3E}">
        <p14:creationId xmlns:p14="http://schemas.microsoft.com/office/powerpoint/2010/main" val="422505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64503" y="206478"/>
            <a:ext cx="7658797" cy="39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spc="300" dirty="0">
                <a:solidFill>
                  <a:schemeClr val="bg1"/>
                </a:solidFill>
                <a:cs typeface="Verdana"/>
              </a:rPr>
              <a:t>АЛГОРИТМ ПОСТУПЛЕНИЯ В «СДШИ»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1600" b="1" spc="300" dirty="0">
              <a:solidFill>
                <a:prstClr val="white"/>
              </a:solidFill>
              <a:latin typeface="TT Firs Medium"/>
              <a:cs typeface="Verdana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pic>
        <p:nvPicPr>
          <p:cNvPr id="10" name="Picture 9" descr="Sevastopol_coat_on_arms_png-01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687" y="58034"/>
            <a:ext cx="477411" cy="57819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26027"/>
              </p:ext>
            </p:extLst>
          </p:nvPr>
        </p:nvGraphicFramePr>
        <p:xfrm>
          <a:off x="114302" y="1918794"/>
          <a:ext cx="11925298" cy="391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4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Предпрофессиональные программы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обучения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поступающих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мест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бюджет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платно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«Декоративно-прикладное творчество»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5(6)  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10-12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«Дизайн»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5(6)  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10-12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«Архитектура»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5(6)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10-12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«Хореографическое творчество»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5(6)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10-12 лет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«Искусство театра»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5(6)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 10-12 лет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-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44600" y="636231"/>
            <a:ext cx="1055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ПЕРЕЧЕНЬ УЧЕБНЫХ ПРОГРАММ, ПРЕДЛАГАЕМЫХ В 2023-2024 УЧЕБНОМ ГОДУ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6482" y="1292880"/>
            <a:ext cx="8267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ДЛЯ ЗАЧИСЛЕНИЯ   </a:t>
            </a:r>
            <a:r>
              <a:rPr lang="ru-RU" sz="1600" b="1" dirty="0">
                <a:solidFill>
                  <a:schemeClr val="accent1"/>
                </a:solidFill>
                <a:latin typeface="+mj-lt"/>
              </a:rPr>
              <a:t>ПРЕДУСМОТРЕН </a:t>
            </a:r>
            <a:r>
              <a:rPr lang="ru-RU" sz="1600" b="1" dirty="0">
                <a:latin typeface="+mj-lt"/>
              </a:rPr>
              <a:t>ТВОРЧЕСКИЙ КОНКУРСНЫЙ </a:t>
            </a:r>
            <a:r>
              <a:rPr lang="ru-RU" sz="1600" b="1" dirty="0">
                <a:solidFill>
                  <a:schemeClr val="accent1"/>
                </a:solidFill>
                <a:latin typeface="+mj-lt"/>
              </a:rPr>
              <a:t>ОТБОР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44" y="6567896"/>
            <a:ext cx="12217443" cy="99604"/>
          </a:xfrm>
          <a:prstGeom prst="rect">
            <a:avLst/>
          </a:prstGeom>
        </p:spPr>
      </p:pic>
      <p:pic>
        <p:nvPicPr>
          <p:cNvPr id="12" name="Picture 9" descr="Sevastopol_coat_on_arms_png-01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1" y="58034"/>
            <a:ext cx="477411" cy="5781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99288"/>
            <a:ext cx="11023621" cy="876299"/>
          </a:xfrm>
        </p:spPr>
        <p:txBody>
          <a:bodyPr>
            <a:noAutofit/>
          </a:bodyPr>
          <a:lstStyle/>
          <a:p>
            <a:r>
              <a:rPr lang="ru-RU" sz="1800" b="1" dirty="0"/>
              <a:t>ПЕРЕЧЕНЬ УЧЕБНЫХ ПРОГРАММ, ПРЕДЛАГАЕМЫХ В 2023-2024 УЧЕБНОМ ГОДУ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22582"/>
              </p:ext>
            </p:extLst>
          </p:nvPr>
        </p:nvGraphicFramePr>
        <p:xfrm>
          <a:off x="190501" y="1587500"/>
          <a:ext cx="11823720" cy="4835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9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ОБЩЕРАЗВИВАЮЩИЕ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ПРОГРАММЫ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обучения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поступающих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мест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платно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«Театральное творчество»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года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8-9 лет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«Академическое хоровое пение»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года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3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6,5-8 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9-11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«Искусство эстрадного вокала"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9- 12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"Основы хореографического искусства"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  6,5-8лет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"Основы искусства архитектуры"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9-11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"Графический дизайн"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12-15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"Основы печатной графики",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13-15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70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0"/>
            <a:ext cx="12217443" cy="88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85" y="47625"/>
            <a:ext cx="475529" cy="5730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0500" y="78589"/>
            <a:ext cx="89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АЛГОРИТМ ПОСТУПЛЕНИЯ В «СДШИ»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91700" y="0"/>
            <a:ext cx="24257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  <a:p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71600" y="1155699"/>
            <a:ext cx="904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ДЛЯ ЗАЧИСЛЕНИЯ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ПРЕДУСМОТРЕН</a:t>
            </a:r>
            <a:r>
              <a:rPr lang="ru-RU" sz="1600" b="1" dirty="0"/>
              <a:t> ТВОРЧЕСКИЙ КОНКУРСНЫЙ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ОТБОР</a:t>
            </a:r>
          </a:p>
        </p:txBody>
      </p:sp>
    </p:spTree>
    <p:extLst>
      <p:ext uri="{BB962C8B-B14F-4D97-AF65-F5344CB8AC3E}">
        <p14:creationId xmlns:p14="http://schemas.microsoft.com/office/powerpoint/2010/main" val="347548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0" y="134866"/>
            <a:ext cx="11790819" cy="450371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br>
              <a:rPr lang="ru-RU" altLang="ru-RU" sz="2700" dirty="0"/>
            </a:br>
            <a:r>
              <a:rPr lang="ru-RU" altLang="ru-RU" sz="2700" b="1" dirty="0">
                <a:solidFill>
                  <a:srgbClr val="000000"/>
                </a:solidFill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3600" dirty="0"/>
            </a:br>
            <a:r>
              <a:rPr lang="ru-RU" altLang="ru-RU" b="1" dirty="0">
                <a:solidFill>
                  <a:srgbClr val="000000"/>
                </a:solidFill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ПЕРЕЧЕНЬ УЧЕБНЫХ ПРОГРАММ,  ПРЕДЛАГАЕМЫХ В 2023-2024 УЧЕБНОМ ГОДУ</a:t>
            </a:r>
            <a:br>
              <a:rPr lang="ru-RU" sz="1800" b="1" dirty="0"/>
            </a:br>
            <a:r>
              <a:rPr lang="ru-RU" sz="1800" b="1" dirty="0"/>
              <a:t>                                       </a:t>
            </a:r>
            <a:r>
              <a:rPr lang="ru-RU" sz="1800" dirty="0"/>
              <a:t>ДЛЯ ЗАЧИСЛЕНИЯ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b="1" dirty="0">
                <a:solidFill>
                  <a:schemeClr val="accent1"/>
                </a:solidFill>
              </a:rPr>
              <a:t>ПРЕДУСМОТРЕН </a:t>
            </a:r>
            <a:r>
              <a:rPr lang="ru-RU" sz="1800" dirty="0"/>
              <a:t>ТВОРЧЕСКИЙ КОНКУРСНЫЙ </a:t>
            </a:r>
            <a:r>
              <a:rPr lang="ru-RU" sz="1800" dirty="0">
                <a:solidFill>
                  <a:schemeClr val="accent1"/>
                </a:solidFill>
              </a:rPr>
              <a:t>ОТБОР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874906"/>
              </p:ext>
            </p:extLst>
          </p:nvPr>
        </p:nvGraphicFramePr>
        <p:xfrm>
          <a:off x="237994" y="1578280"/>
          <a:ext cx="11636505" cy="3760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23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обучения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поступающих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мест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платно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«Декоративно-прикладное искусство»,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7,5-10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«Основы изобразительного искусства»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7,5- 10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«Первые</a:t>
                      </a:r>
                      <a:r>
                        <a:rPr lang="ru-RU" sz="2400" baseline="0" dirty="0">
                          <a:effectLst/>
                        </a:rPr>
                        <a:t> шаги в искусстве</a:t>
                      </a:r>
                      <a:r>
                        <a:rPr lang="ru-RU" sz="2400" dirty="0">
                          <a:effectLst/>
                        </a:rPr>
                        <a:t>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5,5 - 7 лет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XO Tha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Гончарное дело и керамика»</a:t>
                      </a:r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 1 год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  от 12 лет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XO Tha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«Римская мозаика»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 1 год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  от 12 лет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50800" y="-167106"/>
            <a:ext cx="12217400" cy="698500"/>
          </a:xfrm>
          <a:prstGeom prst="rect">
            <a:avLst/>
          </a:prstGeom>
        </p:spPr>
      </p:pic>
      <p:pic>
        <p:nvPicPr>
          <p:cNvPr id="5" name="Picture 9" descr="Sevastopol_coat_on_arms_png-01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769" y="-116031"/>
            <a:ext cx="488950" cy="592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45458" y="-167106"/>
            <a:ext cx="23465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 </a:t>
            </a:r>
          </a:p>
          <a:p>
            <a:pPr>
              <a:lnSpc>
                <a:spcPct val="150000"/>
              </a:lnSpc>
            </a:pPr>
            <a:r>
              <a:rPr lang="ru-RU" sz="11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723" y="0"/>
            <a:ext cx="651011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АЛГОРИТМ ПОСТУПЛЕНИЯ В «СДШИ»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4418137" y="168365"/>
            <a:ext cx="199398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237994" y="5449097"/>
            <a:ext cx="11586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ТРЕБОВАНИЯ ДЛЯ ПОСТУПАЮЩИХ И КРИТЕРИИ ОЦЕНИВАНИЯ </a:t>
            </a:r>
            <a:r>
              <a:rPr lang="ru-RU" sz="1400" dirty="0"/>
              <a:t>РЕЗУЛЬТАТОВ ТВОРЧЕСКОГО ОТБОРА МОЖНО ПОДРОБНО ИЗУЧИТЬ В  НОРМАТИВНЫХ АКТАХ УЧРЕЖДЕНИЯ: «ПРАВИЛА ПРИЁМА НА ОБУЧЕНИЕ ПО  ДОПОЛНИТЕЛЬНЫМ ОБЩЕРАЗВИВАЮЩИМ ОБЩЕОБРАЗОВАТЕЛЬНЫМ ПРОГРАММАМ В ГБОУДОГС «СДШИ» И «ПРАВИЛА ПРИЁМА НА ОБУЧЕНИЕ ПО  ДОПОЛНИТЕЛЬНЫМ ПРЕДПРОФЕССИОНАЛЬНЫМ ОБЩЕОБРАЗОВАТЕЛЬНЫМ ПРОГРАММАМ».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722" y="6642100"/>
            <a:ext cx="12217443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5400" y="0"/>
            <a:ext cx="12217400" cy="698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6901" y="0"/>
            <a:ext cx="8026400" cy="599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T Firs Medium" panose="02000903020000020003" pitchFamily="50" charset="0"/>
              <a:ea typeface="+mj-ea"/>
              <a:cs typeface="Verdana"/>
            </a:endParaRPr>
          </a:p>
        </p:txBody>
      </p:sp>
      <p:pic>
        <p:nvPicPr>
          <p:cNvPr id="7" name="Picture 6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402" y="24668"/>
            <a:ext cx="536007" cy="649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902" y="1693574"/>
            <a:ext cx="108518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дети-сироты и дети, оставшиеся без попечения родителей;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дети участников Специальной военной операции;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дети из многодетных семей;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800" dirty="0"/>
          </a:p>
          <a:p>
            <a:pPr>
              <a:lnSpc>
                <a:spcPct val="150000"/>
              </a:lnSpc>
            </a:pPr>
            <a:r>
              <a:rPr lang="ru-RU" b="1" dirty="0"/>
              <a:t>НА ПРОГРАММЫ С ТВОРЧЕСКИМ ОТБОРОМ </a:t>
            </a:r>
            <a:r>
              <a:rPr lang="ru-RU" dirty="0"/>
              <a:t>ЛЬГОТНЫЕ КАТЕГОРИИ ПОСТУПАЮЩИХ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 ПРОЧИХ РАВНЫХ УСЛОВИЯХ </a:t>
            </a:r>
            <a:r>
              <a:rPr lang="ru-RU" dirty="0"/>
              <a:t>ЗАЧИСЛЯЮТСЯ В ПРИОРИТЕТНОМ ПОРЯДКЕ.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sz="20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900812" y="-203200"/>
            <a:ext cx="2291187" cy="897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 </a:t>
            </a:r>
          </a:p>
          <a:p>
            <a:endParaRPr lang="ru-RU" sz="105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  <a:p>
            <a:r>
              <a:rPr lang="ru-RU" sz="105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996304" y="4609335"/>
            <a:ext cx="10114282" cy="75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spc="300" dirty="0">
              <a:latin typeface="DS Diploma" panose="020B0706020207050204" pitchFamily="33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799" y="878718"/>
            <a:ext cx="7778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ЛЬГОТНЫЕ КАТЕГОРИИ ПОСТУПАЮЩИХ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1" y="88900"/>
            <a:ext cx="8352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  АЛГОРИТМ ПОСТУПЛЕНИЯ В «СДШИ»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22" y="6629400"/>
            <a:ext cx="12217443" cy="10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24333"/>
            <a:ext cx="11874500" cy="803672"/>
          </a:xfrm>
        </p:spPr>
        <p:txBody>
          <a:bodyPr>
            <a:noAutofit/>
          </a:bodyPr>
          <a:lstStyle/>
          <a:p>
            <a:r>
              <a:rPr lang="ru-RU" sz="3200" dirty="0"/>
              <a:t>4.  ПОДАЁМ ЗАЯВЛЕНИЕ НА ОБУЧЕНИЕ 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50408"/>
              </p:ext>
            </p:extLst>
          </p:nvPr>
        </p:nvGraphicFramePr>
        <p:xfrm>
          <a:off x="304800" y="1397000"/>
          <a:ext cx="11049000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033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000" y="101601"/>
            <a:ext cx="9017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300" dirty="0">
                <a:solidFill>
                  <a:schemeClr val="bg1"/>
                </a:solidFill>
                <a:cs typeface="Verdana"/>
              </a:rPr>
              <a:t>АЛГОРИТМ ПОСТУПЛЕНИЯ В «СДШИ»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b="1" spc="300" dirty="0">
              <a:solidFill>
                <a:prstClr val="white"/>
              </a:solidFill>
              <a:latin typeface="TT Firs Medium"/>
              <a:cs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21307" y="0"/>
            <a:ext cx="2283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Департамент Культуры</a:t>
            </a:r>
          </a:p>
          <a:p>
            <a:pPr>
              <a:lnSpc>
                <a:spcPct val="150000"/>
              </a:lnSpc>
            </a:pPr>
            <a:r>
              <a:rPr lang="ru-RU" sz="10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города Севастополя</a:t>
            </a:r>
          </a:p>
        </p:txBody>
      </p:sp>
      <p:pic>
        <p:nvPicPr>
          <p:cNvPr id="7" name="Picture 14" descr="Sevastopol_coat_on_arms_png-01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3986" y="49445"/>
            <a:ext cx="457320" cy="5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8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evastopol_1">
      <a:dk1>
        <a:srgbClr val="021828"/>
      </a:dk1>
      <a:lt1>
        <a:sysClr val="window" lastClr="FFFFFF"/>
      </a:lt1>
      <a:dk2>
        <a:srgbClr val="212745"/>
      </a:dk2>
      <a:lt2>
        <a:srgbClr val="BFD7ED"/>
      </a:lt2>
      <a:accent1>
        <a:srgbClr val="005EB8"/>
      </a:accent1>
      <a:accent2>
        <a:srgbClr val="E4002B"/>
      </a:accent2>
      <a:accent3>
        <a:srgbClr val="00A9E0"/>
      </a:accent3>
      <a:accent4>
        <a:srgbClr val="EB4060"/>
      </a:accent4>
      <a:accent5>
        <a:srgbClr val="40BFE8"/>
      </a:accent5>
      <a:accent6>
        <a:srgbClr val="F28095"/>
      </a:accent6>
      <a:hlink>
        <a:srgbClr val="00A9E0"/>
      </a:hlink>
      <a:folHlink>
        <a:srgbClr val="005EB8"/>
      </a:folHlink>
    </a:clrScheme>
    <a:fontScheme name="Sevastopol_Firs">
      <a:majorFont>
        <a:latin typeface="TT Firs Medium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8410</TotalTime>
  <Words>3081</Words>
  <Application>Microsoft Office PowerPoint</Application>
  <PresentationFormat>Широкоэкранный</PresentationFormat>
  <Paragraphs>530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Wingdings</vt:lpstr>
      <vt:lpstr>Calibri</vt:lpstr>
      <vt:lpstr>TT Firs Medium</vt:lpstr>
      <vt:lpstr>XO Thames</vt:lpstr>
      <vt:lpstr>Arial</vt:lpstr>
      <vt:lpstr>Verdana</vt:lpstr>
      <vt:lpstr>DS Diploma</vt:lpstr>
      <vt:lpstr>Verdana</vt:lpstr>
      <vt:lpstr>Тема Office</vt:lpstr>
      <vt:lpstr>Image</vt:lpstr>
      <vt:lpstr>Презентация PowerPoint</vt:lpstr>
      <vt:lpstr>1. ЗАХОДИМ  НА ОФИЦИАЛЬНЫЙ САЙТ:   ДШИСЕВ.РФ</vt:lpstr>
      <vt:lpstr>Презентация PowerPoint</vt:lpstr>
      <vt:lpstr>3. ВЫБИРАЕМ ПРОГРАММУ ОБУЧЕНИЯ </vt:lpstr>
      <vt:lpstr>Презентация PowerPoint</vt:lpstr>
      <vt:lpstr>ПЕРЕЧЕНЬ УЧЕБНЫХ ПРОГРАММ, ПРЕДЛАГАЕМЫХ В 2023-2024 УЧЕБНОМ ГОДУ </vt:lpstr>
      <vt:lpstr>    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ПЕРЕЧЕНЬ УЧЕБНЫХ ПРОГРАММ,  ПРЕДЛАГАЕМЫХ В 2023-2024 УЧЕБНОМ ГОДУ                                        ДЛЯ ЗАЧИСЛЕНИЯ ПРЕДУСМОТРЕН ТВОРЧЕСКИЙ КОНКУРСНЫЙ ОТБОР </vt:lpstr>
      <vt:lpstr>Презентация PowerPoint</vt:lpstr>
      <vt:lpstr>4.  ПОДАЁМ ЗАЯВЛЕНИЕ НА ОБУЧЕНИЕ   </vt:lpstr>
      <vt:lpstr>Презентация PowerPoint</vt:lpstr>
      <vt:lpstr>ВАЖНО!!! </vt:lpstr>
      <vt:lpstr> 5. ГОТОВИМСЯ  К  КОНКУРСНОМУ ОТБОРУ </vt:lpstr>
      <vt:lpstr>Поступающие на предпрофессиональные  программы:   «ДЕКОРАТИВНО-ПРИКЛАДНОЕ ТВОРЧЕСТВО», «ДИЗАЙН», «АРХИТЕКТУРА» приглашаются на вступительные отборы по предметам  «Живопись», «Рисунок», «Композиция». </vt:lpstr>
      <vt:lpstr>Для зачисления на общеразвивающую программу  «Основы искусства архитектуры»</vt:lpstr>
      <vt:lpstr>ДООП «Основы изобразительного искусства» ДООП «Декоративно-прикладное искусство»</vt:lpstr>
      <vt:lpstr>Для зачисления на общеразвивающие программы   «Основы печатной графики»,  «Графический дизайн»,  </vt:lpstr>
      <vt:lpstr>   Отделение : «Музыка» ДООП «Академическое хоровое пение»,  «Искусство эстрадного вокала»  ОНКУРСНЫЙ ОТБОР ПОСТУПАЮЩИХ  </vt:lpstr>
      <vt:lpstr>Отделение хореографии:  ДПОП «Хореографическое творчество»,  ДООП «Основы хореографического искусства»</vt:lpstr>
      <vt:lpstr>Отделение театра: ДПОП «Искусство театра», ДООП «Театральное творчество» </vt:lpstr>
      <vt:lpstr>ДООП «Гончарное дело и керамика»</vt:lpstr>
      <vt:lpstr>ДООП «Римская мозаика»</vt:lpstr>
      <vt:lpstr>ДООП «Первые шаги в искусстве»</vt:lpstr>
      <vt:lpstr>            АЛГОРИТМ ПОСТУПЛЕНИЯ В «СДШИ»  6    6. ТВОРЧЕСКИЙ ОТБОР</vt:lpstr>
      <vt:lpstr>Презентация PowerPoint</vt:lpstr>
      <vt:lpstr>Презентация PowerPoint</vt:lpstr>
      <vt:lpstr>   8.  ЗАЧИСЛЕНИЕ В ШКОЛУ</vt:lpstr>
      <vt:lpstr>Курсы и мастер-классы для взрослых</vt:lpstr>
      <vt:lpstr>Курсы и мастер-классы для взрослых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Azainer's_Mac</dc:creator>
  <cp:lastModifiedBy>Веля Веля</cp:lastModifiedBy>
  <cp:revision>260</cp:revision>
  <cp:lastPrinted>2023-07-13T09:35:36Z</cp:lastPrinted>
  <dcterms:created xsi:type="dcterms:W3CDTF">2018-10-23T14:55:44Z</dcterms:created>
  <dcterms:modified xsi:type="dcterms:W3CDTF">2023-07-19T08:10:56Z</dcterms:modified>
</cp:coreProperties>
</file>